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51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14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153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15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46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5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16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50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59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6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52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15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49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5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16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158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48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156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54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141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42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52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16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159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144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46.xml"/>
  <Override ContentType="application/vnd.openxmlformats-officedocument.presentationml.slide+xml" PartName="/ppt/slides/slide150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39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15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57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47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40.xml"/>
  <Override ContentType="application/vnd.openxmlformats-officedocument.presentationml.slide+xml" PartName="/ppt/slides/slide11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153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14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51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160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43.xml"/>
  <Override ContentType="application/vnd.openxmlformats-officedocument.presentationml.slide+xml" PartName="/ppt/slides/slide117.xml"/>
  <Override ContentType="application/vnd.openxmlformats-officedocument.presentationml.slide+xml" PartName="/ppt/slides/slide145.xml"/>
  <Override ContentType="application/vnd.openxmlformats-officedocument.presentationml.slide+xml" PartName="/ppt/slides/slide132.xml"/>
  <Override ContentType="application/vnd.openxmlformats-officedocument.presentationml.slide+xml" PartName="/ppt/slides/slide16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15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5"/>
    <p:sldMasterId id="214748365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  <p:sldId id="359" r:id="rId111"/>
    <p:sldId id="360" r:id="rId112"/>
    <p:sldId id="361" r:id="rId113"/>
    <p:sldId id="362" r:id="rId114"/>
    <p:sldId id="363" r:id="rId115"/>
    <p:sldId id="364" r:id="rId116"/>
    <p:sldId id="365" r:id="rId117"/>
    <p:sldId id="366" r:id="rId118"/>
    <p:sldId id="367" r:id="rId119"/>
    <p:sldId id="368" r:id="rId120"/>
    <p:sldId id="369" r:id="rId121"/>
    <p:sldId id="370" r:id="rId122"/>
    <p:sldId id="371" r:id="rId123"/>
    <p:sldId id="372" r:id="rId124"/>
    <p:sldId id="373" r:id="rId125"/>
    <p:sldId id="374" r:id="rId126"/>
    <p:sldId id="375" r:id="rId127"/>
    <p:sldId id="376" r:id="rId128"/>
    <p:sldId id="377" r:id="rId129"/>
    <p:sldId id="378" r:id="rId130"/>
    <p:sldId id="379" r:id="rId131"/>
    <p:sldId id="380" r:id="rId132"/>
    <p:sldId id="381" r:id="rId133"/>
    <p:sldId id="382" r:id="rId134"/>
    <p:sldId id="383" r:id="rId135"/>
    <p:sldId id="384" r:id="rId136"/>
    <p:sldId id="385" r:id="rId137"/>
    <p:sldId id="386" r:id="rId138"/>
    <p:sldId id="387" r:id="rId139"/>
    <p:sldId id="388" r:id="rId140"/>
    <p:sldId id="389" r:id="rId141"/>
    <p:sldId id="390" r:id="rId142"/>
    <p:sldId id="391" r:id="rId143"/>
    <p:sldId id="392" r:id="rId144"/>
    <p:sldId id="393" r:id="rId145"/>
    <p:sldId id="394" r:id="rId146"/>
    <p:sldId id="395" r:id="rId147"/>
    <p:sldId id="396" r:id="rId148"/>
    <p:sldId id="397" r:id="rId149"/>
    <p:sldId id="398" r:id="rId150"/>
    <p:sldId id="399" r:id="rId151"/>
    <p:sldId id="400" r:id="rId152"/>
    <p:sldId id="401" r:id="rId153"/>
    <p:sldId id="402" r:id="rId154"/>
    <p:sldId id="403" r:id="rId155"/>
    <p:sldId id="404" r:id="rId156"/>
    <p:sldId id="405" r:id="rId157"/>
    <p:sldId id="406" r:id="rId158"/>
    <p:sldId id="407" r:id="rId159"/>
    <p:sldId id="408" r:id="rId160"/>
    <p:sldId id="409" r:id="rId161"/>
    <p:sldId id="410" r:id="rId162"/>
    <p:sldId id="411" r:id="rId163"/>
    <p:sldId id="412" r:id="rId164"/>
    <p:sldId id="413" r:id="rId165"/>
    <p:sldId id="414" r:id="rId166"/>
    <p:sldId id="415" r:id="rId167"/>
    <p:sldId id="416" r:id="rId168"/>
    <p:sldId id="417" r:id="rId169"/>
  </p:sldIdLst>
  <p:sldSz cy="5143500" cx="9144000"/>
  <p:notesSz cx="6858000" cy="9144000"/>
  <p:embeddedFontLst>
    <p:embeddedFont>
      <p:font typeface="Lato Light"/>
      <p:regular r:id="rId170"/>
      <p:bold r:id="rId171"/>
      <p:italic r:id="rId172"/>
      <p:boldItalic r:id="rId173"/>
    </p:embeddedFont>
    <p:embeddedFont>
      <p:font typeface="Lato Hairline"/>
      <p:regular r:id="rId174"/>
      <p:bold r:id="rId175"/>
      <p:italic r:id="rId176"/>
      <p:boldItalic r:id="rId177"/>
    </p:embeddedFont>
    <p:embeddedFont>
      <p:font typeface="Nanum Gothic"/>
      <p:regular r:id="rId178"/>
      <p:bold r:id="rId17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496">
          <p15:clr>
            <a:srgbClr val="9AA0A6"/>
          </p15:clr>
        </p15:guide>
        <p15:guide id="2" pos="42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3DC7349-85B5-4498-B492-163DD58C58E0}">
  <a:tblStyle styleId="{03DC7349-85B5-4498-B492-163DD58C58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96"/>
        <p:guide pos="426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07" Type="http://schemas.openxmlformats.org/officeDocument/2006/relationships/slide" Target="slides/slide100.xml"/><Relationship Id="rId106" Type="http://schemas.openxmlformats.org/officeDocument/2006/relationships/slide" Target="slides/slide99.xml"/><Relationship Id="rId105" Type="http://schemas.openxmlformats.org/officeDocument/2006/relationships/slide" Target="slides/slide98.xml"/><Relationship Id="rId104" Type="http://schemas.openxmlformats.org/officeDocument/2006/relationships/slide" Target="slides/slide97.xml"/><Relationship Id="rId109" Type="http://schemas.openxmlformats.org/officeDocument/2006/relationships/slide" Target="slides/slide102.xml"/><Relationship Id="rId108" Type="http://schemas.openxmlformats.org/officeDocument/2006/relationships/slide" Target="slides/slide101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103" Type="http://schemas.openxmlformats.org/officeDocument/2006/relationships/slide" Target="slides/slide96.xml"/><Relationship Id="rId102" Type="http://schemas.openxmlformats.org/officeDocument/2006/relationships/slide" Target="slides/slide95.xml"/><Relationship Id="rId101" Type="http://schemas.openxmlformats.org/officeDocument/2006/relationships/slide" Target="slides/slide94.xml"/><Relationship Id="rId100" Type="http://schemas.openxmlformats.org/officeDocument/2006/relationships/slide" Target="slides/slide93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176" Type="http://schemas.openxmlformats.org/officeDocument/2006/relationships/font" Target="fonts/LatoHairline-italic.fntdata"/><Relationship Id="rId36" Type="http://schemas.openxmlformats.org/officeDocument/2006/relationships/slide" Target="slides/slide29.xml"/><Relationship Id="rId175" Type="http://schemas.openxmlformats.org/officeDocument/2006/relationships/font" Target="fonts/LatoHairline-bold.fntdata"/><Relationship Id="rId39" Type="http://schemas.openxmlformats.org/officeDocument/2006/relationships/slide" Target="slides/slide32.xml"/><Relationship Id="rId174" Type="http://schemas.openxmlformats.org/officeDocument/2006/relationships/font" Target="fonts/LatoHairline-regular.fntdata"/><Relationship Id="rId38" Type="http://schemas.openxmlformats.org/officeDocument/2006/relationships/slide" Target="slides/slide31.xml"/><Relationship Id="rId173" Type="http://schemas.openxmlformats.org/officeDocument/2006/relationships/font" Target="fonts/LatoLight-boldItalic.fntdata"/><Relationship Id="rId179" Type="http://schemas.openxmlformats.org/officeDocument/2006/relationships/font" Target="fonts/NanumGothic-bold.fntdata"/><Relationship Id="rId178" Type="http://schemas.openxmlformats.org/officeDocument/2006/relationships/font" Target="fonts/NanumGothic-regular.fntdata"/><Relationship Id="rId177" Type="http://schemas.openxmlformats.org/officeDocument/2006/relationships/font" Target="fonts/LatoHairline-bold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29" Type="http://schemas.openxmlformats.org/officeDocument/2006/relationships/slide" Target="slides/slide122.xml"/><Relationship Id="rId128" Type="http://schemas.openxmlformats.org/officeDocument/2006/relationships/slide" Target="slides/slide121.xml"/><Relationship Id="rId127" Type="http://schemas.openxmlformats.org/officeDocument/2006/relationships/slide" Target="slides/slide120.xml"/><Relationship Id="rId126" Type="http://schemas.openxmlformats.org/officeDocument/2006/relationships/slide" Target="slides/slide119.xml"/><Relationship Id="rId26" Type="http://schemas.openxmlformats.org/officeDocument/2006/relationships/slide" Target="slides/slide19.xml"/><Relationship Id="rId121" Type="http://schemas.openxmlformats.org/officeDocument/2006/relationships/slide" Target="slides/slide114.xml"/><Relationship Id="rId25" Type="http://schemas.openxmlformats.org/officeDocument/2006/relationships/slide" Target="slides/slide18.xml"/><Relationship Id="rId120" Type="http://schemas.openxmlformats.org/officeDocument/2006/relationships/slide" Target="slides/slide113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125" Type="http://schemas.openxmlformats.org/officeDocument/2006/relationships/slide" Target="slides/slide118.xml"/><Relationship Id="rId29" Type="http://schemas.openxmlformats.org/officeDocument/2006/relationships/slide" Target="slides/slide22.xml"/><Relationship Id="rId124" Type="http://schemas.openxmlformats.org/officeDocument/2006/relationships/slide" Target="slides/slide117.xml"/><Relationship Id="rId123" Type="http://schemas.openxmlformats.org/officeDocument/2006/relationships/slide" Target="slides/slide116.xml"/><Relationship Id="rId122" Type="http://schemas.openxmlformats.org/officeDocument/2006/relationships/slide" Target="slides/slide115.xml"/><Relationship Id="rId95" Type="http://schemas.openxmlformats.org/officeDocument/2006/relationships/slide" Target="slides/slide88.xml"/><Relationship Id="rId94" Type="http://schemas.openxmlformats.org/officeDocument/2006/relationships/slide" Target="slides/slide87.xml"/><Relationship Id="rId97" Type="http://schemas.openxmlformats.org/officeDocument/2006/relationships/slide" Target="slides/slide90.xml"/><Relationship Id="rId96" Type="http://schemas.openxmlformats.org/officeDocument/2006/relationships/slide" Target="slides/slide89.xml"/><Relationship Id="rId11" Type="http://schemas.openxmlformats.org/officeDocument/2006/relationships/slide" Target="slides/slide4.xml"/><Relationship Id="rId99" Type="http://schemas.openxmlformats.org/officeDocument/2006/relationships/slide" Target="slides/slide92.xml"/><Relationship Id="rId10" Type="http://schemas.openxmlformats.org/officeDocument/2006/relationships/slide" Target="slides/slide3.xml"/><Relationship Id="rId98" Type="http://schemas.openxmlformats.org/officeDocument/2006/relationships/slide" Target="slides/slide91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91" Type="http://schemas.openxmlformats.org/officeDocument/2006/relationships/slide" Target="slides/slide84.xml"/><Relationship Id="rId90" Type="http://schemas.openxmlformats.org/officeDocument/2006/relationships/slide" Target="slides/slide83.xml"/><Relationship Id="rId93" Type="http://schemas.openxmlformats.org/officeDocument/2006/relationships/slide" Target="slides/slide86.xml"/><Relationship Id="rId92" Type="http://schemas.openxmlformats.org/officeDocument/2006/relationships/slide" Target="slides/slide85.xml"/><Relationship Id="rId118" Type="http://schemas.openxmlformats.org/officeDocument/2006/relationships/slide" Target="slides/slide111.xml"/><Relationship Id="rId117" Type="http://schemas.openxmlformats.org/officeDocument/2006/relationships/slide" Target="slides/slide110.xml"/><Relationship Id="rId116" Type="http://schemas.openxmlformats.org/officeDocument/2006/relationships/slide" Target="slides/slide109.xml"/><Relationship Id="rId115" Type="http://schemas.openxmlformats.org/officeDocument/2006/relationships/slide" Target="slides/slide108.xml"/><Relationship Id="rId119" Type="http://schemas.openxmlformats.org/officeDocument/2006/relationships/slide" Target="slides/slide112.xml"/><Relationship Id="rId15" Type="http://schemas.openxmlformats.org/officeDocument/2006/relationships/slide" Target="slides/slide8.xml"/><Relationship Id="rId110" Type="http://schemas.openxmlformats.org/officeDocument/2006/relationships/slide" Target="slides/slide103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14" Type="http://schemas.openxmlformats.org/officeDocument/2006/relationships/slide" Target="slides/slide107.xml"/><Relationship Id="rId18" Type="http://schemas.openxmlformats.org/officeDocument/2006/relationships/slide" Target="slides/slide11.xml"/><Relationship Id="rId113" Type="http://schemas.openxmlformats.org/officeDocument/2006/relationships/slide" Target="slides/slide106.xml"/><Relationship Id="rId112" Type="http://schemas.openxmlformats.org/officeDocument/2006/relationships/slide" Target="slides/slide105.xml"/><Relationship Id="rId111" Type="http://schemas.openxmlformats.org/officeDocument/2006/relationships/slide" Target="slides/slide104.xml"/><Relationship Id="rId84" Type="http://schemas.openxmlformats.org/officeDocument/2006/relationships/slide" Target="slides/slide77.xml"/><Relationship Id="rId83" Type="http://schemas.openxmlformats.org/officeDocument/2006/relationships/slide" Target="slides/slide76.xml"/><Relationship Id="rId86" Type="http://schemas.openxmlformats.org/officeDocument/2006/relationships/slide" Target="slides/slide79.xml"/><Relationship Id="rId85" Type="http://schemas.openxmlformats.org/officeDocument/2006/relationships/slide" Target="slides/slide78.xml"/><Relationship Id="rId88" Type="http://schemas.openxmlformats.org/officeDocument/2006/relationships/slide" Target="slides/slide81.xml"/><Relationship Id="rId150" Type="http://schemas.openxmlformats.org/officeDocument/2006/relationships/slide" Target="slides/slide143.xml"/><Relationship Id="rId87" Type="http://schemas.openxmlformats.org/officeDocument/2006/relationships/slide" Target="slides/slide80.xml"/><Relationship Id="rId89" Type="http://schemas.openxmlformats.org/officeDocument/2006/relationships/slide" Target="slides/slide82.xml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149" Type="http://schemas.openxmlformats.org/officeDocument/2006/relationships/slide" Target="slides/slide142.xml"/><Relationship Id="rId4" Type="http://schemas.openxmlformats.org/officeDocument/2006/relationships/tableStyles" Target="tableStyles.xml"/><Relationship Id="rId148" Type="http://schemas.openxmlformats.org/officeDocument/2006/relationships/slide" Target="slides/slide141.xml"/><Relationship Id="rId9" Type="http://schemas.openxmlformats.org/officeDocument/2006/relationships/slide" Target="slides/slide2.xml"/><Relationship Id="rId143" Type="http://schemas.openxmlformats.org/officeDocument/2006/relationships/slide" Target="slides/slide136.xml"/><Relationship Id="rId142" Type="http://schemas.openxmlformats.org/officeDocument/2006/relationships/slide" Target="slides/slide135.xml"/><Relationship Id="rId141" Type="http://schemas.openxmlformats.org/officeDocument/2006/relationships/slide" Target="slides/slide134.xml"/><Relationship Id="rId140" Type="http://schemas.openxmlformats.org/officeDocument/2006/relationships/slide" Target="slides/slide133.xml"/><Relationship Id="rId5" Type="http://schemas.openxmlformats.org/officeDocument/2006/relationships/slideMaster" Target="slideMasters/slideMaster1.xml"/><Relationship Id="rId147" Type="http://schemas.openxmlformats.org/officeDocument/2006/relationships/slide" Target="slides/slide140.xml"/><Relationship Id="rId6" Type="http://schemas.openxmlformats.org/officeDocument/2006/relationships/slideMaster" Target="slideMasters/slideMaster2.xml"/><Relationship Id="rId146" Type="http://schemas.openxmlformats.org/officeDocument/2006/relationships/slide" Target="slides/slide139.xml"/><Relationship Id="rId7" Type="http://schemas.openxmlformats.org/officeDocument/2006/relationships/notesMaster" Target="notesMasters/notesMaster1.xml"/><Relationship Id="rId145" Type="http://schemas.openxmlformats.org/officeDocument/2006/relationships/slide" Target="slides/slide138.xml"/><Relationship Id="rId8" Type="http://schemas.openxmlformats.org/officeDocument/2006/relationships/slide" Target="slides/slide1.xml"/><Relationship Id="rId144" Type="http://schemas.openxmlformats.org/officeDocument/2006/relationships/slide" Target="slides/slide137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75" Type="http://schemas.openxmlformats.org/officeDocument/2006/relationships/slide" Target="slides/slide68.xml"/><Relationship Id="rId74" Type="http://schemas.openxmlformats.org/officeDocument/2006/relationships/slide" Target="slides/slide67.xml"/><Relationship Id="rId77" Type="http://schemas.openxmlformats.org/officeDocument/2006/relationships/slide" Target="slides/slide70.xml"/><Relationship Id="rId76" Type="http://schemas.openxmlformats.org/officeDocument/2006/relationships/slide" Target="slides/slide69.xml"/><Relationship Id="rId79" Type="http://schemas.openxmlformats.org/officeDocument/2006/relationships/slide" Target="slides/slide72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139" Type="http://schemas.openxmlformats.org/officeDocument/2006/relationships/slide" Target="slides/slide132.xml"/><Relationship Id="rId138" Type="http://schemas.openxmlformats.org/officeDocument/2006/relationships/slide" Target="slides/slide131.xml"/><Relationship Id="rId137" Type="http://schemas.openxmlformats.org/officeDocument/2006/relationships/slide" Target="slides/slide130.xml"/><Relationship Id="rId132" Type="http://schemas.openxmlformats.org/officeDocument/2006/relationships/slide" Target="slides/slide125.xml"/><Relationship Id="rId131" Type="http://schemas.openxmlformats.org/officeDocument/2006/relationships/slide" Target="slides/slide124.xml"/><Relationship Id="rId130" Type="http://schemas.openxmlformats.org/officeDocument/2006/relationships/slide" Target="slides/slide123.xml"/><Relationship Id="rId136" Type="http://schemas.openxmlformats.org/officeDocument/2006/relationships/slide" Target="slides/slide129.xml"/><Relationship Id="rId135" Type="http://schemas.openxmlformats.org/officeDocument/2006/relationships/slide" Target="slides/slide128.xml"/><Relationship Id="rId134" Type="http://schemas.openxmlformats.org/officeDocument/2006/relationships/slide" Target="slides/slide127.xml"/><Relationship Id="rId133" Type="http://schemas.openxmlformats.org/officeDocument/2006/relationships/slide" Target="slides/slide126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66" Type="http://schemas.openxmlformats.org/officeDocument/2006/relationships/slide" Target="slides/slide59.xml"/><Relationship Id="rId172" Type="http://schemas.openxmlformats.org/officeDocument/2006/relationships/font" Target="fonts/LatoLight-italic.fntdata"/><Relationship Id="rId65" Type="http://schemas.openxmlformats.org/officeDocument/2006/relationships/slide" Target="slides/slide58.xml"/><Relationship Id="rId171" Type="http://schemas.openxmlformats.org/officeDocument/2006/relationships/font" Target="fonts/LatoLight-bold.fntdata"/><Relationship Id="rId68" Type="http://schemas.openxmlformats.org/officeDocument/2006/relationships/slide" Target="slides/slide61.xml"/><Relationship Id="rId170" Type="http://schemas.openxmlformats.org/officeDocument/2006/relationships/font" Target="fonts/LatoLight-regular.fntdata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165" Type="http://schemas.openxmlformats.org/officeDocument/2006/relationships/slide" Target="slides/slide158.xml"/><Relationship Id="rId69" Type="http://schemas.openxmlformats.org/officeDocument/2006/relationships/slide" Target="slides/slide62.xml"/><Relationship Id="rId164" Type="http://schemas.openxmlformats.org/officeDocument/2006/relationships/slide" Target="slides/slide157.xml"/><Relationship Id="rId163" Type="http://schemas.openxmlformats.org/officeDocument/2006/relationships/slide" Target="slides/slide156.xml"/><Relationship Id="rId162" Type="http://schemas.openxmlformats.org/officeDocument/2006/relationships/slide" Target="slides/slide155.xml"/><Relationship Id="rId169" Type="http://schemas.openxmlformats.org/officeDocument/2006/relationships/slide" Target="slides/slide162.xml"/><Relationship Id="rId168" Type="http://schemas.openxmlformats.org/officeDocument/2006/relationships/slide" Target="slides/slide161.xml"/><Relationship Id="rId167" Type="http://schemas.openxmlformats.org/officeDocument/2006/relationships/slide" Target="slides/slide160.xml"/><Relationship Id="rId166" Type="http://schemas.openxmlformats.org/officeDocument/2006/relationships/slide" Target="slides/slide159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5" Type="http://schemas.openxmlformats.org/officeDocument/2006/relationships/slide" Target="slides/slide48.xml"/><Relationship Id="rId161" Type="http://schemas.openxmlformats.org/officeDocument/2006/relationships/slide" Target="slides/slide154.xml"/><Relationship Id="rId54" Type="http://schemas.openxmlformats.org/officeDocument/2006/relationships/slide" Target="slides/slide47.xml"/><Relationship Id="rId160" Type="http://schemas.openxmlformats.org/officeDocument/2006/relationships/slide" Target="slides/slide153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159" Type="http://schemas.openxmlformats.org/officeDocument/2006/relationships/slide" Target="slides/slide152.xml"/><Relationship Id="rId59" Type="http://schemas.openxmlformats.org/officeDocument/2006/relationships/slide" Target="slides/slide52.xml"/><Relationship Id="rId154" Type="http://schemas.openxmlformats.org/officeDocument/2006/relationships/slide" Target="slides/slide147.xml"/><Relationship Id="rId58" Type="http://schemas.openxmlformats.org/officeDocument/2006/relationships/slide" Target="slides/slide51.xml"/><Relationship Id="rId153" Type="http://schemas.openxmlformats.org/officeDocument/2006/relationships/slide" Target="slides/slide146.xml"/><Relationship Id="rId152" Type="http://schemas.openxmlformats.org/officeDocument/2006/relationships/slide" Target="slides/slide145.xml"/><Relationship Id="rId151" Type="http://schemas.openxmlformats.org/officeDocument/2006/relationships/slide" Target="slides/slide144.xml"/><Relationship Id="rId158" Type="http://schemas.openxmlformats.org/officeDocument/2006/relationships/slide" Target="slides/slide151.xml"/><Relationship Id="rId157" Type="http://schemas.openxmlformats.org/officeDocument/2006/relationships/slide" Target="slides/slide150.xml"/><Relationship Id="rId156" Type="http://schemas.openxmlformats.org/officeDocument/2006/relationships/slide" Target="slides/slide149.xml"/><Relationship Id="rId155" Type="http://schemas.openxmlformats.org/officeDocument/2006/relationships/slide" Target="slides/slide14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9c8e2402a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g59c8e2402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" name="Google Shape;79;g59c8e2402a_0_7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9318e0f24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9318e0f2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00" name="Google Shape;200;g59318e0f24_0_5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593002544c_0_9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593002544c_0_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430" name="Google Shape;1430;g593002544c_0_96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593002544c_0_9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593002544c_0_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444" name="Google Shape;1444;g593002544c_0_97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593002544c_0_9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" name="Google Shape;1457;g593002544c_0_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458" name="Google Shape;1458;g593002544c_0_98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593002544c_0_9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593002544c_0_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468" name="Google Shape;1468;g593002544c_0_99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593002544c_0_10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593002544c_0_1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477" name="Google Shape;1477;g593002544c_0_10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574d0b9170_0_3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" name="Google Shape;1485;g574d0b9170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g574d0b9170_0_3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593002544c_0_10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593002544c_0_10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492" name="Google Shape;1492;g593002544c_0_103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593002544c_0_10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593002544c_0_10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505" name="Google Shape;1505;g593002544c_0_10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593002544c_0_10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Google Shape;1517;g593002544c_0_1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518" name="Google Shape;1518;g593002544c_0_106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8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g593002544c_0_10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" name="Google Shape;1530;g593002544c_0_1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531" name="Google Shape;1531;g593002544c_0_10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9318e0f24_0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9318e0f2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18" name="Google Shape;218;g59318e0f24_0_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574d0b9170_0_3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574d0b9170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8장 단어의 표현에 대해 알아보겠습니다.</a:t>
            </a:r>
            <a:endParaRPr/>
          </a:p>
        </p:txBody>
      </p:sp>
      <p:sp>
        <p:nvSpPr>
          <p:cNvPr id="1540" name="Google Shape;1540;g574d0b9170_0_3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574d0b9170_0_3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574d0b9170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546" name="Google Shape;1546;g574d0b9170_0_34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593002544c_0_10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593002544c_0_1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555" name="Google Shape;1555;g593002544c_0_108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5aa7b51fb0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Google Shape;1566;g5aa7b51fb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567" name="Google Shape;1567;g5aa7b51fb0_0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593002544c_0_10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593002544c_0_1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578" name="Google Shape;1578;g593002544c_0_109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593002544c_0_11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593002544c_0_1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588" name="Google Shape;1588;g593002544c_0_110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574d0b9170_0_3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574d0b9170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600" name="Google Shape;1600;g574d0b9170_0_36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593002544c_0_11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593002544c_0_1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609" name="Google Shape;1609;g593002544c_0_11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593002544c_0_11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593002544c_0_1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619" name="Google Shape;1619;g593002544c_0_11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g593002544c_0_11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" name="Google Shape;1627;g593002544c_0_1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628" name="Google Shape;1628;g593002544c_0_116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93002544c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93002544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27" name="Google Shape;227;g593002544c_0_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5ac9b277b3_5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Google Shape;1637;g5ac9b277b3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8장 단어의 표현에 대해 알아보겠습니다.</a:t>
            </a:r>
            <a:endParaRPr/>
          </a:p>
        </p:txBody>
      </p:sp>
      <p:sp>
        <p:nvSpPr>
          <p:cNvPr id="1638" name="Google Shape;1638;g5ac9b277b3_5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5ac9b277b3_5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" name="Google Shape;1643;g5ac9b277b3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644" name="Google Shape;1644;g5ac9b277b3_5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0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g5ac9b277b3_5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2" name="Google Shape;1662;g5ac9b277b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663" name="Google Shape;1663;g5ac9b277b3_5_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g5ac9b277b3_5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" name="Google Shape;1682;g5ac9b277b3_5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683" name="Google Shape;1683;g5ac9b277b3_5_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g5ac9b277b3_5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" name="Google Shape;1692;g5ac9b277b3_5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693" name="Google Shape;1693;g5ac9b277b3_5_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4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g5ac9b277b3_5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6" name="Google Shape;1706;g5ac9b277b3_5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707" name="Google Shape;1707;g5ac9b277b3_5_6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g5ac9b277b3_5_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" name="Google Shape;1723;g5ac9b277b3_5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724" name="Google Shape;1724;g5ac9b277b3_5_8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g5ac9b277b3_5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3" name="Google Shape;1733;g5ac9b277b3_5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734" name="Google Shape;1734;g5ac9b277b3_5_8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5ac9b277b3_5_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5ac9b277b3_5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744" name="Google Shape;1744;g5ac9b277b3_5_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g5ac9b277b3_5_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2" name="Google Shape;1752;g5ac9b277b3_5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753" name="Google Shape;1753;g5ac9b277b3_5_10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93002544c_0_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93002544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47" name="Google Shape;247;g593002544c_0_7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9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Google Shape;1760;g5ac9b277b3_5_1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1" name="Google Shape;1761;g5ac9b277b3_5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762" name="Google Shape;1762;g5ac9b277b3_5_1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g5ac9b277b3_5_1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1" name="Google Shape;1771;g5ac9b277b3_5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772" name="Google Shape;1772;g5ac9b277b3_5_1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5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g5ac9b277b3_5_1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7" name="Google Shape;1787;g5ac9b277b3_5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788" name="Google Shape;1788;g5ac9b277b3_5_1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g5ac9b277b3_5_1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1" name="Google Shape;1801;g5ac9b277b3_5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802" name="Google Shape;1802;g5ac9b277b3_5_1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0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g5ac9b277b3_5_1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2" name="Google Shape;1812;g5ac9b277b3_5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813" name="Google Shape;1813;g5ac9b277b3_5_16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9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g5ac9b277b3_5_1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" name="Google Shape;1821;g5ac9b277b3_5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822" name="Google Shape;1822;g5ac9b277b3_5_16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g5ac9b277b3_5_1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0" name="Google Shape;1830;g5ac9b277b3_5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8장 단어의 표현에 대해 알아보겠습니다.</a:t>
            </a:r>
            <a:endParaRPr/>
          </a:p>
        </p:txBody>
      </p:sp>
      <p:sp>
        <p:nvSpPr>
          <p:cNvPr id="1831" name="Google Shape;1831;g5ac9b277b3_5_17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g5ac9b277b3_5_1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Google Shape;1836;g5ac9b277b3_5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837" name="Google Shape;1837;g5ac9b277b3_5_1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0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g5ac9b277b3_5_1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2" name="Google Shape;1852;g5ac9b277b3_5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853" name="Google Shape;1853;g5ac9b277b3_5_19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8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g5ac9b277b3_5_2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0" name="Google Shape;1860;g5ac9b277b3_5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861" name="Google Shape;1861;g5ac9b277b3_5_2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9318e0f24_0_1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9318e0f2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59318e0f24_0_1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5ac9b277b3_5_2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" name="Google Shape;1871;g5ac9b277b3_5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872" name="Google Shape;1872;g5ac9b277b3_5_2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g5ac9b277b3_5_2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2" name="Google Shape;1882;g5ac9b277b3_5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883" name="Google Shape;1883;g5ac9b277b3_5_2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g5ac9b277b3_5_2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3" name="Google Shape;1893;g5ac9b277b3_5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894" name="Google Shape;1894;g5ac9b277b3_5_2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g5ac9b277b3_5_2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" name="Google Shape;1904;g5ac9b277b3_5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905" name="Google Shape;1905;g5ac9b277b3_5_2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5ac9b277b3_5_2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" name="Google Shape;1913;g5ac9b277b3_5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914" name="Google Shape;1914;g5ac9b277b3_5_25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5ac9b277b3_5_2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5ac9b277b3_5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924" name="Google Shape;1924;g5ac9b277b3_5_26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g5ac9b277b3_5_2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6" name="Google Shape;1936;g5ac9b277b3_5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937" name="Google Shape;1937;g5ac9b277b3_5_2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8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g5ac9b277b3_5_2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0" name="Google Shape;1950;g5ac9b277b3_5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951" name="Google Shape;1951;g5ac9b277b3_5_28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2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g5ac9b277b3_5_2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4" name="Google Shape;1964;g5ac9b277b3_5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965" name="Google Shape;1965;g5ac9b277b3_5_29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6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5ac9b277b3_5_3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5ac9b277b3_5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8장 단어의 표현에 대해 알아보겠습니다.</a:t>
            </a:r>
            <a:endParaRPr/>
          </a:p>
        </p:txBody>
      </p:sp>
      <p:sp>
        <p:nvSpPr>
          <p:cNvPr id="1979" name="Google Shape;1979;g5ac9b277b3_5_3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93002544c_0_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93002544c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64" name="Google Shape;264;g593002544c_0_9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2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5ac9b277b3_5_3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5ac9b277b3_5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985" name="Google Shape;1985;g5ac9b277b3_5_3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3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5ac9b277b3_5_3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5ac9b277b3_5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996" name="Google Shape;1996;g5ac9b277b3_5_3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2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g5ac9b277b3_5_3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" name="Google Shape;2004;g5ac9b277b3_5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005" name="Google Shape;2005;g5ac9b277b3_5_3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g5ac9b277b3_5_3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4" name="Google Shape;2014;g5ac9b277b3_5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015" name="Google Shape;2015;g5ac9b277b3_5_3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2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g5ac9b277b3_5_3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4" name="Google Shape;2024;g5ac9b277b3_5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8장 단어의 표현에 대해 알아보겠습니다.</a:t>
            </a:r>
            <a:endParaRPr/>
          </a:p>
        </p:txBody>
      </p:sp>
      <p:sp>
        <p:nvSpPr>
          <p:cNvPr id="2025" name="Google Shape;2025;g5ac9b277b3_5_35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g5ac9b277b3_5_3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" name="Google Shape;2030;g5ac9b277b3_5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031" name="Google Shape;2031;g5ac9b277b3_5_35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g5ac9b277b3_5_3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6" name="Google Shape;2046;g5ac9b277b3_5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047" name="Google Shape;2047;g5ac9b277b3_5_3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4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g5ac9b277b3_5_3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6" name="Google Shape;2056;g5ac9b277b3_5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057" name="Google Shape;2057;g5ac9b277b3_5_3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3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g5ac9b277b3_5_3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5" name="Google Shape;2065;g5ac9b277b3_5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066" name="Google Shape;2066;g5ac9b277b3_5_39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8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g5ac9b277b3_5_4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0" name="Google Shape;2080;g5ac9b277b3_5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081" name="Google Shape;2081;g5ac9b277b3_5_4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93002544c_0_1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93002544c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79" name="Google Shape;279;g593002544c_0_1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g5ac9b277b3_5_4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3" name="Google Shape;2093;g5ac9b277b3_5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2094" name="Google Shape;2094;g5ac9b277b3_5_4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g5ad5d7d928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3" name="Google Shape;2103;g5ad5d7d92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4" name="Google Shape;2104;g5ad5d7d928_1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5ad5d7d928_1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5ad5d7d928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3" name="Google Shape;2113;g5ad5d7d928_1_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93002544c_0_1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593002544c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307" name="Google Shape;307;g593002544c_0_1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593002544c_0_1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593002544c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327" name="Google Shape;327;g593002544c_0_1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59318e0f24_0_1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59318e0f24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349" name="Google Shape;349;g59318e0f24_0_19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9c8e2402a_0_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9c8e2402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59c8e2402a_0_7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9318e0f24_0_1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9318e0f2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364" name="Google Shape;364;g59318e0f24_0_14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93002544c_0_1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93002544c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372" name="Google Shape;372;g593002544c_0_17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93002544c_0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93002544c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381" name="Google Shape;381;g593002544c_0_6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59c8e2402a_0_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59c8e2402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g59c8e2402a_0_8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593002544c_0_18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593002544c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400" name="Google Shape;400;g593002544c_0_18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593002544c_0_1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593002544c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410" name="Google Shape;410;g593002544c_0_19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57537eba65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57537eba6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420" name="Google Shape;420;g57537eba65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9318e0f24_0_3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9318e0f24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442" name="Google Shape;442;g59318e0f24_0_3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8693ba76ab_18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8693ba76ab_1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466" name="Google Shape;466;g8693ba76ab_18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593002544c_0_2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593002544c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475" name="Google Shape;475;g593002544c_0_2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93002544c_0_17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93002544c_0_1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92" name="Google Shape;92;g593002544c_0_17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593002544c_0_2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593002544c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494" name="Google Shape;494;g593002544c_0_24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593002544c_0_2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593002544c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511" name="Google Shape;511;g593002544c_0_26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59318e0f24_0_4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59318e0f24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528" name="Google Shape;528;g59318e0f24_0_48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5725ea75a7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5725ea75a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539" name="Google Shape;539;g5725ea75a7_0_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57537eba65_2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57537eba65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548" name="Google Shape;548;g57537eba65_2_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7537eba65_2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7537eba65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572" name="Google Shape;572;g57537eba65_2_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5725ea75a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5725ea75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596" name="Google Shape;596;g5725ea75a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59c8e2402a_0_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59c8e2402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59c8e2402a_0_9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593002544c_0_2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593002544c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612" name="Google Shape;612;g593002544c_0_28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93002544c_0_3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93002544c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629" name="Google Shape;629;g593002544c_0_30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93002544c_0_17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93002544c_0_1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0" name="Google Shape;110;g593002544c_0_17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593002544c_0_3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593002544c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644" name="Google Shape;644;g593002544c_0_3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593002544c_0_3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593002544c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658" name="Google Shape;658;g593002544c_0_3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593002544c_0_3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593002544c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672" name="Google Shape;672;g593002544c_0_34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593002544c_0_3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593002544c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692" name="Google Shape;692;g593002544c_0_36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593002544c_0_3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593002544c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712" name="Google Shape;712;g593002544c_0_38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593002544c_0_4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593002544c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732" name="Google Shape;732;g593002544c_0_40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593002544c_0_4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593002544c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755" name="Google Shape;755;g593002544c_0_4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93002544c_0_4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93002544c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774" name="Google Shape;774;g593002544c_0_4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8693ba76ab_18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8693ba76ab_18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798" name="Google Shape;798;g8693ba76ab_18_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593002544c_0_4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593002544c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824" name="Google Shape;824;g593002544c_0_46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9318e0f24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9318e0f2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9" name="Google Shape;119;g59318e0f24_0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593002544c_0_4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593002544c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840" name="Google Shape;840;g593002544c_0_48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59c8e2402a_0_1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59c8e2402a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g59c8e2402a_0_10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593002544c_0_4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593002544c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858" name="Google Shape;858;g593002544c_0_49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593002544c_0_5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593002544c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869" name="Google Shape;869;g593002544c_0_50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593002544c_0_5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593002544c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880" name="Google Shape;880;g593002544c_0_5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593002544c_0_5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593002544c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900" name="Google Shape;900;g593002544c_0_5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593002544c_0_5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593002544c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917" name="Google Shape;917;g593002544c_0_5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59c8e2402a_0_1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59c8e2402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g59c8e2402a_0_10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593002544c_0_5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593002544c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938" name="Google Shape;938;g593002544c_0_56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593002544c_0_5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593002544c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949" name="Google Shape;949;g593002544c_0_57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9318e0f24_0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9318e0f2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59318e0f24_0_10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593002544c_0_5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593002544c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963" name="Google Shape;963;g593002544c_0_59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593002544c_0_6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593002544c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977" name="Google Shape;977;g593002544c_0_6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593002544c_0_6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593002544c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993" name="Google Shape;993;g593002544c_0_6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593002544c_0_6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593002544c_0_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007" name="Google Shape;1007;g593002544c_0_63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593002544c_0_6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593002544c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018" name="Google Shape;1018;g593002544c_0_6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593002544c_0_6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593002544c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8장 단어의 표현에 대해 알아보겠습니다.</a:t>
            </a:r>
            <a:endParaRPr/>
          </a:p>
        </p:txBody>
      </p:sp>
      <p:sp>
        <p:nvSpPr>
          <p:cNvPr id="1032" name="Google Shape;1032;g593002544c_0_65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59c8e2402a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59c8e2402a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g59c8e2402a_0_1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593002544c_0_6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593002544c_0_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045" name="Google Shape;1045;g593002544c_0_65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593002544c_0_6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593002544c_0_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061" name="Google Shape;1061;g593002544c_0_6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593002544c_0_6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593002544c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075" name="Google Shape;1075;g593002544c_0_68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9318e0f24_0_2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9318e0f24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40" name="Google Shape;140;g59318e0f24_0_2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593002544c_0_6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593002544c_0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089" name="Google Shape;1089;g593002544c_0_69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593002544c_0_7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" name="Google Shape;1099;g593002544c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00" name="Google Shape;1100;g593002544c_0_70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5a992a40c0_4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5a992a40c0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09" name="Google Shape;1109;g5a992a40c0_4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59c8e2402a_0_1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59c8e2402a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g59c8e2402a_0_1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593002544c_0_7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593002544c_0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27" name="Google Shape;1127;g593002544c_0_7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593002544c_0_7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593002544c_0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43" name="Google Shape;1143;g593002544c_0_73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g5a992a40c0_4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" name="Google Shape;1156;g5a992a40c0_4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57" name="Google Shape;1157;g5a992a40c0_4_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5a992a40c0_4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5a992a40c0_4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71" name="Google Shape;1171;g5a992a40c0_4_9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593002544c_0_7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Google Shape;1181;g593002544c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82" name="Google Shape;1182;g593002544c_0_7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3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593002544c_0_7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593002544c_0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196" name="Google Shape;1196;g593002544c_0_76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9318e0f24_0_2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9318e0f24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55" name="Google Shape;155;g59318e0f24_0_27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g593002544c_0_7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" name="Google Shape;1207;g593002544c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208" name="Google Shape;1208;g593002544c_0_77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593002544c_0_7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593002544c_0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218" name="Google Shape;1218;g593002544c_0_78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59c8e2402a_0_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59c8e2402a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g59c8e2402a_0_1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593002544c_0_7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593002544c_0_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234" name="Google Shape;1234;g593002544c_0_7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593002544c_0_8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593002544c_0_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250" name="Google Shape;1250;g593002544c_0_8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593002544c_0_8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" name="Google Shape;1263;g593002544c_0_8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264" name="Google Shape;1264;g593002544c_0_8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593002544c_0_8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593002544c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274" name="Google Shape;1274;g593002544c_0_8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574d0b9170_0_3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574d0b9170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6" name="Google Shape;1286;g574d0b9170_0_33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g574d0b9170_0_3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2" name="Google Shape;1292;g574d0b9170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293" name="Google Shape;1293;g574d0b9170_0_30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593002544c_0_8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593002544c_0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302" name="Google Shape;1302;g593002544c_0_85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9318e0f24_0_3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9318e0f24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78" name="Google Shape;178;g59318e0f24_0_30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574d0b9170_0_3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574d0b9170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311" name="Google Shape;1311;g574d0b9170_0_3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593002544c_0_8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593002544c_0_8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319" name="Google Shape;1319;g593002544c_0_8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593002544c_0_8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593002544c_0_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328" name="Google Shape;1328;g593002544c_0_86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g593002544c_0_8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0" name="Google Shape;1340;g593002544c_0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341" name="Google Shape;1341;g593002544c_0_88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593002544c_0_8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593002544c_0_8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354" name="Google Shape;1354;g593002544c_0_8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593002544c_0_9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593002544c_0_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367" name="Google Shape;1367;g593002544c_0_9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593002544c_0_9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593002544c_0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377" name="Google Shape;1377;g593002544c_0_9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593002544c_0_9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593002544c_0_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392" name="Google Shape;1392;g593002544c_0_9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593002544c_0_9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593002544c_0_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402" name="Google Shape;1402;g593002544c_0_9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593002544c_0_9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593002544c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단어의 표현이 필요한 이유에 대해서 먼저 살펴보겠습니다.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단어의 표현은 / 문자로 이루어진 단어를 /숫자로 변환하는 작업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을 말합니다.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예시처럼 “자연어 처리를 시작해보겠습니다”라는 문구가 있다면 이 예시글은는 /텍스트. /즉 문자열 형태입니다./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문서를 분류하거 /번역하는 등 작업을 수행하기 위해는  “확률을 계산하고, 더하고, 빼고 등”  수학적 연산이 /필요합니다.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그런데 문자열을 바로 사용하여 / 수학적 연산을 할 수는 없습니다.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따라서 / 우리는 분석을 위해 / 문자열을 숫자화를 할것입니다.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이러한 단어를 숫자화 하는 작업을 / 단어의 표현이라고 합니다.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우리는 이번 장을 통해/ 단어를 숫자로 어떻게 바꿀 수 있는지/ 알아보고, /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숫자로 변환하는 과정에서 /단어가 가지고 있는 본연의 의미를 /어떻게 살릴수 있을지 /알아보겠습니다.</a:t>
            </a:r>
            <a:endParaRPr/>
          </a:p>
        </p:txBody>
      </p:sp>
      <p:sp>
        <p:nvSpPr>
          <p:cNvPr id="1416" name="Google Shape;1416;g593002544c_0_9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 1">
  <p:cSld name="1_제목 슬라이드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2"/>
          <p:cNvPicPr preferRelativeResize="0"/>
          <p:nvPr/>
        </p:nvPicPr>
        <p:blipFill rotWithShape="1">
          <a:blip r:embed="rId2">
            <a:alphaModFix/>
          </a:blip>
          <a:srcRect b="19990" l="0" r="0" t="64114"/>
          <a:stretch/>
        </p:blipFill>
        <p:spPr>
          <a:xfrm rot="10800000">
            <a:off x="0" y="1951596"/>
            <a:ext cx="9144000" cy="124031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 txBox="1"/>
          <p:nvPr>
            <p:ph type="ctrTitle"/>
          </p:nvPr>
        </p:nvSpPr>
        <p:spPr>
          <a:xfrm>
            <a:off x="1143000" y="2200359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Nanum Gothic"/>
              <a:buNone/>
              <a:defRPr sz="800">
                <a:solidFill>
                  <a:srgbClr val="999999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2pPr>
            <a:lvl3pPr lvl="2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3pPr>
            <a:lvl4pPr lvl="3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4pPr>
            <a:lvl5pPr lvl="4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5pPr>
            <a:lvl6pPr lvl="5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6pPr>
            <a:lvl7pPr lvl="6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7pPr>
            <a:lvl8pPr lvl="7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8pPr>
            <a:lvl9pPr lvl="8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1_제목 슬라이드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3852000" y="2849605"/>
            <a:ext cx="14400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" name="Google Shape;32;p3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7B7B7"/>
              </a:buClr>
              <a:buSzPts val="1100"/>
              <a:buNone/>
              <a:defRPr sz="1100">
                <a:solidFill>
                  <a:srgbClr val="B7B7B7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Nanum Gothic"/>
              <a:buNone/>
              <a:defRPr sz="800">
                <a:solidFill>
                  <a:srgbClr val="999999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 1">
  <p:cSld name="TITLE_ONLY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/>
          <p:nvPr>
            <p:ph type="ctrTitle"/>
          </p:nvPr>
        </p:nvSpPr>
        <p:spPr>
          <a:xfrm>
            <a:off x="1143000" y="1981438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Lato"/>
              <a:buNone/>
              <a:defRPr sz="2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" type="subTitle"/>
          </p:nvPr>
        </p:nvSpPr>
        <p:spPr>
          <a:xfrm>
            <a:off x="965199" y="25900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 Hairline"/>
              <a:buNone/>
              <a:defRPr sz="1200">
                <a:solidFill>
                  <a:srgbClr val="595959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None/>
              <a:defRPr sz="1500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anum Gothic"/>
              <a:buNone/>
              <a:defRPr sz="1350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None/>
              <a:defRPr sz="1200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57" name="Google Shape;57;p7"/>
          <p:cNvSpPr/>
          <p:nvPr/>
        </p:nvSpPr>
        <p:spPr>
          <a:xfrm>
            <a:off x="142876" y="131655"/>
            <a:ext cx="4886400" cy="71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1_제목 슬라이드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9pPr>
          </a:lstStyle>
          <a:p/>
        </p:txBody>
      </p:sp>
      <p:sp>
        <p:nvSpPr>
          <p:cNvPr id="60" name="Google Shape;60;p8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8"/>
          <p:cNvSpPr/>
          <p:nvPr/>
        </p:nvSpPr>
        <p:spPr>
          <a:xfrm>
            <a:off x="3852000" y="2849605"/>
            <a:ext cx="14400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2" name="Google Shape;62;p8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7B7B7"/>
              </a:buClr>
              <a:buSzPts val="1100"/>
              <a:buNone/>
              <a:defRPr sz="1100">
                <a:solidFill>
                  <a:srgbClr val="B7B7B7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lvl="3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 1">
  <p:cSld name="1_제목 슬라이드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9"/>
          <p:cNvPicPr preferRelativeResize="0"/>
          <p:nvPr/>
        </p:nvPicPr>
        <p:blipFill rotWithShape="1">
          <a:blip r:embed="rId2">
            <a:alphaModFix/>
          </a:blip>
          <a:srcRect b="19990" l="0" r="0" t="64114"/>
          <a:stretch/>
        </p:blipFill>
        <p:spPr>
          <a:xfrm rot="10800000">
            <a:off x="0" y="1951596"/>
            <a:ext cx="9144000" cy="124031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9"/>
          <p:cNvSpPr txBox="1"/>
          <p:nvPr>
            <p:ph type="ctrTitle"/>
          </p:nvPr>
        </p:nvSpPr>
        <p:spPr>
          <a:xfrm>
            <a:off x="1143000" y="2200359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Nanum Gothic"/>
              <a:buNone/>
              <a:defRPr sz="800">
                <a:solidFill>
                  <a:srgbClr val="999999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2pPr>
            <a:lvl3pPr lvl="2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3pPr>
            <a:lvl4pPr lvl="3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4pPr>
            <a:lvl5pPr lvl="4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5pPr>
            <a:lvl6pPr lvl="5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6pPr>
            <a:lvl7pPr lvl="6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7pPr>
            <a:lvl8pPr lvl="7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8pPr>
            <a:lvl9pPr lvl="8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 1">
  <p:cSld name="TITLE_ONL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97475" y="350050"/>
            <a:ext cx="71358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anum Gothic"/>
              <a:buNone/>
              <a:defRPr b="1" i="0" sz="22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b="0" i="0" sz="14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048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•"/>
              <a:defRPr b="0" i="0" sz="12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anum Gothic"/>
              <a:buChar char="•"/>
              <a:defRPr b="0" i="0" sz="11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anum Gothic"/>
              <a:buChar char="•"/>
              <a:defRPr b="0" i="0" sz="10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2" name="Google Shape;12;p1"/>
          <p:cNvSpPr/>
          <p:nvPr/>
        </p:nvSpPr>
        <p:spPr>
          <a:xfrm>
            <a:off x="4288528" y="802365"/>
            <a:ext cx="5823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101025" y="4686300"/>
            <a:ext cx="272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FIN INSIGHT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Copyright FIN INSIGHT. All Right Reserved</a:t>
            </a:r>
            <a:endParaRPr b="0" i="0" sz="800" u="none" cap="none" strike="noStrike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4;p1"/>
          <p:cNvSpPr txBox="1"/>
          <p:nvPr/>
        </p:nvSpPr>
        <p:spPr>
          <a:xfrm>
            <a:off x="7097375" y="4686300"/>
            <a:ext cx="19071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가치를 높이는 금융 인공지능 실무교육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177225" y="284849"/>
            <a:ext cx="582300" cy="9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6" name="Google Shape;16;p1"/>
          <p:cNvGrpSpPr/>
          <p:nvPr/>
        </p:nvGrpSpPr>
        <p:grpSpPr>
          <a:xfrm rot="10800000">
            <a:off x="-4" y="4882015"/>
            <a:ext cx="268851" cy="268960"/>
            <a:chOff x="8896050" y="-45"/>
            <a:chExt cx="248109" cy="248210"/>
          </a:xfrm>
        </p:grpSpPr>
        <p:sp>
          <p:nvSpPr>
            <p:cNvPr id="17" name="Google Shape;17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" name="Google Shape;1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889999" y="0"/>
            <a:ext cx="254001" cy="25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1"/>
          <p:cNvGrpSpPr/>
          <p:nvPr/>
        </p:nvGrpSpPr>
        <p:grpSpPr>
          <a:xfrm>
            <a:off x="8875197" y="-49"/>
            <a:ext cx="268851" cy="268960"/>
            <a:chOff x="8896050" y="-45"/>
            <a:chExt cx="248109" cy="248210"/>
          </a:xfrm>
        </p:grpSpPr>
        <p:sp>
          <p:nvSpPr>
            <p:cNvPr id="21" name="Google Shape;21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1881" y="4872900"/>
            <a:ext cx="834069" cy="153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112">
          <p15:clr>
            <a:srgbClr val="F26B43"/>
          </p15:clr>
        </p15:guide>
        <p15:guide id="4" pos="5616">
          <p15:clr>
            <a:srgbClr val="F26B43"/>
          </p15:clr>
        </p15:guide>
        <p15:guide id="5" orient="horz" pos="2952">
          <p15:clr>
            <a:srgbClr val="F26B43"/>
          </p15:clr>
        </p15:guide>
        <p15:guide id="6" orient="horz" pos="247">
          <p15:clr>
            <a:srgbClr val="F06B4A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997475" y="350050"/>
            <a:ext cx="71358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Nanum Gothic"/>
              <a:buNone/>
              <a:defRPr b="1" i="0" sz="2200" u="none" cap="none" strike="noStrike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i="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048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•"/>
              <a:defRPr i="0" sz="12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anum Gothic"/>
              <a:buChar char="•"/>
              <a:defRPr i="0" sz="11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anum Gothic"/>
              <a:buChar char="•"/>
              <a:defRPr i="0" sz="10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42" name="Google Shape;42;p6"/>
          <p:cNvSpPr/>
          <p:nvPr/>
        </p:nvSpPr>
        <p:spPr>
          <a:xfrm>
            <a:off x="4288528" y="802365"/>
            <a:ext cx="5823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3" name="Google Shape;43;p6"/>
          <p:cNvSpPr txBox="1"/>
          <p:nvPr/>
        </p:nvSpPr>
        <p:spPr>
          <a:xfrm>
            <a:off x="101025" y="4686300"/>
            <a:ext cx="272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FIN INSIGHT</a:t>
            </a:r>
            <a:endParaRPr sz="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Copyright </a:t>
            </a:r>
            <a:r>
              <a:rPr lang="ko-KR" sz="8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FIN INSIGHT</a:t>
            </a:r>
            <a:r>
              <a:rPr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. All Right Reserved</a:t>
            </a:r>
            <a:endParaRPr i="0" sz="800" u="none" cap="none" strike="noStrike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4" name="Google Shape;44;p6"/>
          <p:cNvSpPr txBox="1"/>
          <p:nvPr/>
        </p:nvSpPr>
        <p:spPr>
          <a:xfrm>
            <a:off x="7097375" y="4686300"/>
            <a:ext cx="19071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가치를 높이는 금융 인공지능 실무교육</a:t>
            </a:r>
            <a:endParaRPr sz="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177225" y="284849"/>
            <a:ext cx="582300" cy="9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46" name="Google Shape;46;p6"/>
          <p:cNvGrpSpPr/>
          <p:nvPr/>
        </p:nvGrpSpPr>
        <p:grpSpPr>
          <a:xfrm rot="10800000">
            <a:off x="-3" y="4882075"/>
            <a:ext cx="268851" cy="268852"/>
            <a:chOff x="8896050" y="0"/>
            <a:chExt cx="248109" cy="248110"/>
          </a:xfrm>
        </p:grpSpPr>
        <p:sp>
          <p:nvSpPr>
            <p:cNvPr id="47" name="Google Shape;47;p6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9" name="Google Shape;49;p6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889999" y="0"/>
            <a:ext cx="254001" cy="25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6"/>
          <p:cNvGrpSpPr/>
          <p:nvPr/>
        </p:nvGrpSpPr>
        <p:grpSpPr>
          <a:xfrm>
            <a:off x="8875197" y="0"/>
            <a:ext cx="268851" cy="268852"/>
            <a:chOff x="8896050" y="0"/>
            <a:chExt cx="248109" cy="248110"/>
          </a:xfrm>
        </p:grpSpPr>
        <p:sp>
          <p:nvSpPr>
            <p:cNvPr id="51" name="Google Shape;51;p6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3" name="Google Shape;5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1881" y="4872900"/>
            <a:ext cx="834069" cy="153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112">
          <p15:clr>
            <a:srgbClr val="F26B43"/>
          </p15:clr>
        </p15:guide>
        <p15:guide id="4" pos="5616">
          <p15:clr>
            <a:srgbClr val="F26B43"/>
          </p15:clr>
        </p15:guide>
        <p15:guide id="5" orient="horz" pos="2952">
          <p15:clr>
            <a:srgbClr val="F26B43"/>
          </p15:clr>
        </p15:guide>
        <p15:guide id="6" orient="horz" pos="247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1.xml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6.xml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1.xml"/><Relationship Id="rId3" Type="http://schemas.openxmlformats.org/officeDocument/2006/relationships/hyperlink" Target="https://terms.naver.com/entry.nhn?docId=2039077&amp;cid=47308&amp;categoryId=47308" TargetMode="External"/><Relationship Id="rId4" Type="http://schemas.openxmlformats.org/officeDocument/2006/relationships/image" Target="../media/image9.pn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2.xml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8.pn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7.pn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6.xml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8.xml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9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0.xml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1.xml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2.xml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4.xml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5.xml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6.xml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7.xml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8.xml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9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0.xml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1.xml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2.xml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3.xml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4.xml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5.xml"/></Relationships>
</file>

<file path=ppt/slides/_rels/slide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6.xml"/></Relationships>
</file>

<file path=ppt/slides/_rels/slide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7.xml"/></Relationships>
</file>

<file path=ppt/slides/_rels/slide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8.xml"/></Relationships>
</file>

<file path=ppt/slides/_rels/slide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9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0.xml"/></Relationships>
</file>

<file path=ppt/slides/_rels/slide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1.xml"/></Relationships>
</file>

<file path=ppt/slides/_rels/slide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2.xml"/></Relationships>
</file>

<file path=ppt/slides/_rels/slide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3.xml"/></Relationships>
</file>

<file path=ppt/slides/_rels/slide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4.xml"/></Relationships>
</file>

<file path=ppt/slides/_rels/slide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5.xml"/></Relationships>
</file>

<file path=ppt/slides/_rels/slide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6.xml"/></Relationships>
</file>

<file path=ppt/slides/_rels/slide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7.xml"/></Relationships>
</file>

<file path=ppt/slides/_rels/slide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8.xml"/></Relationships>
</file>

<file path=ppt/slides/_rels/slide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9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0.xml"/></Relationships>
</file>

<file path=ppt/slides/_rels/slide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1.xml"/></Relationships>
</file>

<file path=ppt/slides/_rels/slide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2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ctrTitle"/>
          </p:nvPr>
        </p:nvSpPr>
        <p:spPr>
          <a:xfrm>
            <a:off x="894155" y="2088791"/>
            <a:ext cx="68580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-419100" lvl="0" marL="4572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ko-KR"/>
              <a:t>변수</a:t>
            </a:r>
            <a:r>
              <a:rPr lang="ko-KR"/>
              <a:t>의 자료형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숫자 자료형 (정수&amp;실수)</a:t>
            </a:r>
            <a:endParaRPr/>
          </a:p>
        </p:txBody>
      </p:sp>
      <p:sp>
        <p:nvSpPr>
          <p:cNvPr id="203" name="Google Shape;203;p2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3장 산술연산</a:t>
            </a:r>
            <a:endParaRPr/>
          </a:p>
        </p:txBody>
      </p:sp>
      <p:sp>
        <p:nvSpPr>
          <p:cNvPr id="204" name="Google Shape;204;p22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01-1. Integer &amp; Float &amp; Bool.ipynb </a:t>
            </a:r>
            <a:endParaRPr sz="1000"/>
          </a:p>
        </p:txBody>
      </p:sp>
      <p:sp>
        <p:nvSpPr>
          <p:cNvPr id="205" name="Google Shape;205;p22"/>
          <p:cNvSpPr txBox="1"/>
          <p:nvPr>
            <p:ph idx="4294967295" type="body"/>
          </p:nvPr>
        </p:nvSpPr>
        <p:spPr>
          <a:xfrm>
            <a:off x="7347550" y="1449675"/>
            <a:ext cx="17214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정수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실수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True/False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문자열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리스트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튜플형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집합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dictionary</a:t>
            </a:r>
            <a:endParaRPr sz="1200">
              <a:solidFill>
                <a:srgbClr val="B7B7B7"/>
              </a:solidFill>
            </a:endParaRPr>
          </a:p>
        </p:txBody>
      </p:sp>
      <p:sp>
        <p:nvSpPr>
          <p:cNvPr id="206" name="Google Shape;206;p22"/>
          <p:cNvSpPr txBox="1"/>
          <p:nvPr>
            <p:ph idx="4294967295" type="body"/>
          </p:nvPr>
        </p:nvSpPr>
        <p:spPr>
          <a:xfrm>
            <a:off x="6940875" y="1449675"/>
            <a:ext cx="7533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int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float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bool</a:t>
            </a:r>
            <a:endParaRPr b="1"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str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list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tuple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set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dict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6769500" y="1231750"/>
            <a:ext cx="15264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자료형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8" name="Google Shape;208;p22"/>
          <p:cNvSpPr txBox="1"/>
          <p:nvPr/>
        </p:nvSpPr>
        <p:spPr>
          <a:xfrm>
            <a:off x="177275" y="864825"/>
            <a:ext cx="65922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연산자 (+, -, *, /, **, //, %)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9" name="Google Shape;209;p22"/>
          <p:cNvSpPr txBox="1"/>
          <p:nvPr/>
        </p:nvSpPr>
        <p:spPr>
          <a:xfrm>
            <a:off x="2374625" y="1455825"/>
            <a:ext cx="2197500" cy="3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&gt;&gt;&gt; c = 10.0 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&gt;&gt;&gt; d = 4.0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print(c+d)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덧셈</a:t>
            </a:r>
            <a:endParaRPr i="1"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14.0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print(c-d)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뺄셈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highlight>
                  <a:srgbClr val="FFFFFF"/>
                </a:highlight>
              </a:rPr>
              <a:t>6.0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print(c*d)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곱셈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40.0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print(c/d)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나눗셈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highlight>
                  <a:srgbClr val="FFFFFF"/>
                </a:highlight>
              </a:rPr>
              <a:t>2.5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print(c**d)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제곱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10000.0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print(c//d)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/ 후 몫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2.0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print(c%d)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/ 후 나머지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2.0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5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0" name="Google Shape;210;p22"/>
          <p:cNvSpPr txBox="1"/>
          <p:nvPr/>
        </p:nvSpPr>
        <p:spPr>
          <a:xfrm>
            <a:off x="177125" y="1455825"/>
            <a:ext cx="2197500" cy="3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&gt;&gt;&gt; a = 5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&gt;&gt;&gt; b = 3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print(a+b)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 # 덧셈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8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print(a-b)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뺄셈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print(a*b)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곱셈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15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print(a/b)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나눗셈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highlight>
                  <a:srgbClr val="FFFFFF"/>
                </a:highlight>
              </a:rPr>
              <a:t>1.6666666666666667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print(a**b)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 # 제곱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125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print(a//b)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/ 후 몫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print(a%b)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/ 후 나머지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5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1" name="Google Shape;211;p22"/>
          <p:cNvSpPr txBox="1"/>
          <p:nvPr/>
        </p:nvSpPr>
        <p:spPr>
          <a:xfrm>
            <a:off x="177275" y="1231750"/>
            <a:ext cx="2197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정수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2" name="Google Shape;212;p22"/>
          <p:cNvSpPr txBox="1"/>
          <p:nvPr/>
        </p:nvSpPr>
        <p:spPr>
          <a:xfrm>
            <a:off x="2374625" y="1231750"/>
            <a:ext cx="2197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실수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3" name="Google Shape;213;p22"/>
          <p:cNvSpPr txBox="1"/>
          <p:nvPr/>
        </p:nvSpPr>
        <p:spPr>
          <a:xfrm>
            <a:off x="4572125" y="1455825"/>
            <a:ext cx="2197500" cy="3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a = 5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 = 2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c = 10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d = a+b*c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print(d)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?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e = (a+b)*c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print(e)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?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50"/>
              </a:spcAft>
              <a:buNone/>
            </a:pPr>
            <a:r>
              <a:t/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4" name="Google Shape;214;p22"/>
          <p:cNvSpPr txBox="1"/>
          <p:nvPr/>
        </p:nvSpPr>
        <p:spPr>
          <a:xfrm>
            <a:off x="4572125" y="1231750"/>
            <a:ext cx="2197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연산자 우선순위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112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for문을 이용하여 2차원리스트 값 꺼내기</a:t>
            </a:r>
            <a:endParaRPr/>
          </a:p>
        </p:txBody>
      </p:sp>
      <p:sp>
        <p:nvSpPr>
          <p:cNvPr id="1433" name="Google Shape;1433;p11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434" name="Google Shape;1434;p112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435" name="Google Shape;1435;p112"/>
          <p:cNvSpPr txBox="1"/>
          <p:nvPr>
            <p:ph idx="4294967295" type="body"/>
          </p:nvPr>
        </p:nvSpPr>
        <p:spPr>
          <a:xfrm>
            <a:off x="488800" y="11952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 와 range 사용</a:t>
            </a:r>
            <a:endParaRPr b="1" sz="1800"/>
          </a:p>
        </p:txBody>
      </p:sp>
      <p:cxnSp>
        <p:nvCxnSpPr>
          <p:cNvPr id="1436" name="Google Shape;1436;p112"/>
          <p:cNvCxnSpPr/>
          <p:nvPr/>
        </p:nvCxnSpPr>
        <p:spPr>
          <a:xfrm flipH="1" rot="10800000">
            <a:off x="598600" y="16447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7" name="Google Shape;1437;p112"/>
          <p:cNvSpPr txBox="1"/>
          <p:nvPr>
            <p:ph idx="4294967295" type="body"/>
          </p:nvPr>
        </p:nvSpPr>
        <p:spPr>
          <a:xfrm>
            <a:off x="539625" y="1720950"/>
            <a:ext cx="3695100" cy="242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[[10, 20], [30, 40],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range(len(a)):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for j in range(len(a[i])):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print(a[i][j], end=” “)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10 20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30 40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50 60</a:t>
            </a:r>
            <a:endParaRPr sz="1200"/>
          </a:p>
        </p:txBody>
      </p:sp>
      <p:sp>
        <p:nvSpPr>
          <p:cNvPr id="1438" name="Google Shape;1438;p112"/>
          <p:cNvSpPr txBox="1"/>
          <p:nvPr>
            <p:ph idx="4294967295" type="body"/>
          </p:nvPr>
        </p:nvSpPr>
        <p:spPr>
          <a:xfrm>
            <a:off x="4832200" y="11952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 와 enumerate 사용</a:t>
            </a:r>
            <a:endParaRPr b="1" sz="1800"/>
          </a:p>
        </p:txBody>
      </p:sp>
      <p:cxnSp>
        <p:nvCxnSpPr>
          <p:cNvPr id="1439" name="Google Shape;1439;p112"/>
          <p:cNvCxnSpPr/>
          <p:nvPr/>
        </p:nvCxnSpPr>
        <p:spPr>
          <a:xfrm flipH="1" rot="10800000">
            <a:off x="4865800" y="16447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0" name="Google Shape;1440;p112"/>
          <p:cNvSpPr txBox="1"/>
          <p:nvPr>
            <p:ph idx="4294967295" type="body"/>
          </p:nvPr>
        </p:nvSpPr>
        <p:spPr>
          <a:xfrm>
            <a:off x="4806825" y="1720950"/>
            <a:ext cx="3695100" cy="301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[[10, 20], [30, 40],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idx, val in enumerate(a):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for idx2, val2 in enumerate(val):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 print(idx, idx2, val2)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0 0 10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0 1 20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1 0 30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1 1 40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2 0 50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2 1 60</a:t>
            </a:r>
            <a:endParaRPr sz="1200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113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while문을 이용하여 2차원리스트 값 꺼내기</a:t>
            </a:r>
            <a:endParaRPr/>
          </a:p>
        </p:txBody>
      </p:sp>
      <p:sp>
        <p:nvSpPr>
          <p:cNvPr id="1447" name="Google Shape;1447;p11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448" name="Google Shape;1448;p113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449" name="Google Shape;1449;p113"/>
          <p:cNvSpPr txBox="1"/>
          <p:nvPr>
            <p:ph idx="4294967295" type="body"/>
          </p:nvPr>
        </p:nvSpPr>
        <p:spPr>
          <a:xfrm>
            <a:off x="488800" y="11952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while 반복문 한번사용</a:t>
            </a:r>
            <a:endParaRPr b="1" sz="1800"/>
          </a:p>
        </p:txBody>
      </p:sp>
      <p:cxnSp>
        <p:nvCxnSpPr>
          <p:cNvPr id="1450" name="Google Shape;1450;p113"/>
          <p:cNvCxnSpPr/>
          <p:nvPr/>
        </p:nvCxnSpPr>
        <p:spPr>
          <a:xfrm flipH="1" rot="10800000">
            <a:off x="598600" y="16447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1" name="Google Shape;1451;p113"/>
          <p:cNvSpPr txBox="1"/>
          <p:nvPr>
            <p:ph idx="4294967295" type="body"/>
          </p:nvPr>
        </p:nvSpPr>
        <p:spPr>
          <a:xfrm>
            <a:off x="539625" y="1720950"/>
            <a:ext cx="3695100" cy="242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[[10, 20], [30, 40],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while i &lt; len(a):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x, y = a[i]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print(x, y)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i += 1</a:t>
            </a:r>
            <a:endParaRPr sz="1200"/>
          </a:p>
        </p:txBody>
      </p:sp>
      <p:sp>
        <p:nvSpPr>
          <p:cNvPr id="1452" name="Google Shape;1452;p113"/>
          <p:cNvSpPr txBox="1"/>
          <p:nvPr>
            <p:ph idx="4294967295" type="body"/>
          </p:nvPr>
        </p:nvSpPr>
        <p:spPr>
          <a:xfrm>
            <a:off x="4832200" y="11952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while 문을 두번사용</a:t>
            </a:r>
            <a:endParaRPr b="1" sz="1800"/>
          </a:p>
        </p:txBody>
      </p:sp>
      <p:cxnSp>
        <p:nvCxnSpPr>
          <p:cNvPr id="1453" name="Google Shape;1453;p113"/>
          <p:cNvCxnSpPr/>
          <p:nvPr/>
        </p:nvCxnSpPr>
        <p:spPr>
          <a:xfrm flipH="1" rot="10800000">
            <a:off x="4865800" y="16447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4" name="Google Shape;1454;p113"/>
          <p:cNvSpPr txBox="1"/>
          <p:nvPr>
            <p:ph idx="4294967295" type="body"/>
          </p:nvPr>
        </p:nvSpPr>
        <p:spPr>
          <a:xfrm>
            <a:off x="4806825" y="1720950"/>
            <a:ext cx="3695100" cy="279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[[10, 20], [30, 40],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i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while i &lt; len(a):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j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while j &lt; len(a[i]):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print(a[i][j], end=’ ‘)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j += 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i += 1</a:t>
            </a:r>
            <a:endParaRPr sz="1200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11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461" name="Google Shape;1461;p114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연습문제10</a:t>
            </a:r>
            <a:endParaRPr/>
          </a:p>
        </p:txBody>
      </p:sp>
      <p:sp>
        <p:nvSpPr>
          <p:cNvPr id="1462" name="Google Shape;1462;p11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12-2 실습09.ipynb </a:t>
            </a:r>
            <a:endParaRPr b="1" sz="1000"/>
          </a:p>
        </p:txBody>
      </p:sp>
      <p:sp>
        <p:nvSpPr>
          <p:cNvPr id="1463" name="Google Shape;1463;p114"/>
          <p:cNvSpPr txBox="1"/>
          <p:nvPr>
            <p:ph idx="4294967295" type="body"/>
          </p:nvPr>
        </p:nvSpPr>
        <p:spPr>
          <a:xfrm>
            <a:off x="1117600" y="1525400"/>
            <a:ext cx="7404600" cy="90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(1) 아래 두 리스트를 </a:t>
            </a:r>
            <a:r>
              <a:rPr b="1" lang="ko-KR" sz="1200"/>
              <a:t>각 요소들을</a:t>
            </a:r>
            <a:r>
              <a:rPr b="1" lang="ko-KR" sz="1200"/>
              <a:t> 곱해 새로운 리스트 C 를 만드세요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a = [[10, 20], [30, 40],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b = [[2, 3], [4, 5], [6, 7]]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64" name="Google Shape;1464;p114"/>
          <p:cNvSpPr txBox="1"/>
          <p:nvPr>
            <p:ph idx="4294967295" type="body"/>
          </p:nvPr>
        </p:nvSpPr>
        <p:spPr>
          <a:xfrm>
            <a:off x="1117600" y="2911300"/>
            <a:ext cx="7404600" cy="462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4A86E8"/>
                </a:solidFill>
              </a:rPr>
              <a:t>심화 2X3 리스트 a, b를 사용자로부터 입력받아 두 값을 곱해 새로운 리스트 C 를 만드세요</a:t>
            </a:r>
            <a:endParaRPr b="1" sz="12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11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for 반복문을 사용 2차원 리스트 만들기</a:t>
            </a:r>
            <a:endParaRPr/>
          </a:p>
        </p:txBody>
      </p:sp>
      <p:sp>
        <p:nvSpPr>
          <p:cNvPr id="1471" name="Google Shape;1471;p11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472" name="Google Shape;1472;p115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473" name="Google Shape;1473;p115"/>
          <p:cNvSpPr txBox="1"/>
          <p:nvPr>
            <p:ph idx="4294967295" type="body"/>
          </p:nvPr>
        </p:nvSpPr>
        <p:spPr>
          <a:xfrm>
            <a:off x="776575" y="1525800"/>
            <a:ext cx="4159200" cy="242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range(3):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line = []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for j in range(2):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line.append(0)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a.append(line)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[[0, 0],[0, 0],[0, 0]]</a:t>
            </a:r>
            <a:endParaRPr sz="1200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11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480" name="Google Shape;1480;p116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 </a:t>
            </a:r>
            <a:r>
              <a:rPr lang="ko-KR"/>
              <a:t>11</a:t>
            </a:r>
            <a:endParaRPr/>
          </a:p>
        </p:txBody>
      </p:sp>
      <p:sp>
        <p:nvSpPr>
          <p:cNvPr id="1481" name="Google Shape;1481;p11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12-2 실습10.ipynb </a:t>
            </a:r>
            <a:endParaRPr b="1" sz="1000"/>
          </a:p>
        </p:txBody>
      </p:sp>
      <p:sp>
        <p:nvSpPr>
          <p:cNvPr id="1482" name="Google Shape;1482;p116"/>
          <p:cNvSpPr txBox="1"/>
          <p:nvPr>
            <p:ph idx="4294967295" type="body"/>
          </p:nvPr>
        </p:nvSpPr>
        <p:spPr>
          <a:xfrm>
            <a:off x="1117600" y="1525400"/>
            <a:ext cx="7404600" cy="245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(1) 아래의 학습코드를 가지고 a 리스트가 [[1,2],[3,4],[5,6]] 와 같이 만들어지도록 수정하세요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 = []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for i in range(3):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 line = []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 for j in range(2):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    line.append(0)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 a.append(line)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print(a)</a:t>
            </a:r>
            <a:endParaRPr b="1" sz="1200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117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break, continue</a:t>
            </a:r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118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break, continue</a:t>
            </a:r>
            <a:endParaRPr/>
          </a:p>
        </p:txBody>
      </p:sp>
      <p:sp>
        <p:nvSpPr>
          <p:cNvPr id="1495" name="Google Shape;1495;p11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13장 break, contiune</a:t>
            </a:r>
            <a:endParaRPr/>
          </a:p>
        </p:txBody>
      </p:sp>
      <p:sp>
        <p:nvSpPr>
          <p:cNvPr id="1496" name="Google Shape;1496;p118"/>
          <p:cNvSpPr txBox="1"/>
          <p:nvPr>
            <p:ph idx="4294967295" type="body"/>
          </p:nvPr>
        </p:nvSpPr>
        <p:spPr>
          <a:xfrm>
            <a:off x="1832900" y="1094650"/>
            <a:ext cx="55302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for, while 에서 제어흐름을 벗어나기 위해사용</a:t>
            </a:r>
            <a:endParaRPr b="1" sz="1800"/>
          </a:p>
        </p:txBody>
      </p:sp>
      <p:sp>
        <p:nvSpPr>
          <p:cNvPr id="1497" name="Google Shape;1497;p118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13-1 break, continue.ipynb </a:t>
            </a:r>
            <a:endParaRPr sz="1000"/>
          </a:p>
        </p:txBody>
      </p:sp>
      <p:sp>
        <p:nvSpPr>
          <p:cNvPr id="1498" name="Google Shape;1498;p118"/>
          <p:cNvSpPr txBox="1"/>
          <p:nvPr>
            <p:ph idx="4294967295" type="body"/>
          </p:nvPr>
        </p:nvSpPr>
        <p:spPr>
          <a:xfrm>
            <a:off x="1204100" y="1763300"/>
            <a:ext cx="23493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break</a:t>
            </a:r>
            <a:endParaRPr b="1" sz="3000"/>
          </a:p>
        </p:txBody>
      </p:sp>
      <p:sp>
        <p:nvSpPr>
          <p:cNvPr id="1499" name="Google Shape;1499;p118"/>
          <p:cNvSpPr txBox="1"/>
          <p:nvPr>
            <p:ph idx="4294967295" type="body"/>
          </p:nvPr>
        </p:nvSpPr>
        <p:spPr>
          <a:xfrm>
            <a:off x="5676900" y="1801625"/>
            <a:ext cx="23493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continue</a:t>
            </a:r>
            <a:endParaRPr b="1" sz="3000"/>
          </a:p>
        </p:txBody>
      </p:sp>
      <p:sp>
        <p:nvSpPr>
          <p:cNvPr id="1500" name="Google Shape;1500;p118"/>
          <p:cNvSpPr txBox="1"/>
          <p:nvPr>
            <p:ph idx="4294967295" type="body"/>
          </p:nvPr>
        </p:nvSpPr>
        <p:spPr>
          <a:xfrm>
            <a:off x="818300" y="2419075"/>
            <a:ext cx="34239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for, while 을 완전히 중단</a:t>
            </a:r>
            <a:endParaRPr b="1" sz="1800"/>
          </a:p>
        </p:txBody>
      </p:sp>
      <p:sp>
        <p:nvSpPr>
          <p:cNvPr id="1501" name="Google Shape;1501;p118"/>
          <p:cNvSpPr txBox="1"/>
          <p:nvPr>
            <p:ph idx="4294967295" type="body"/>
          </p:nvPr>
        </p:nvSpPr>
        <p:spPr>
          <a:xfrm>
            <a:off x="5139600" y="2458125"/>
            <a:ext cx="34239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처음으로 돌아가 다음반복 수행</a:t>
            </a:r>
            <a:endParaRPr b="1" sz="1800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119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break, continue</a:t>
            </a:r>
            <a:endParaRPr/>
          </a:p>
        </p:txBody>
      </p:sp>
      <p:sp>
        <p:nvSpPr>
          <p:cNvPr id="1508" name="Google Shape;1508;p11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13장 break, contiune</a:t>
            </a:r>
            <a:endParaRPr/>
          </a:p>
        </p:txBody>
      </p:sp>
      <p:sp>
        <p:nvSpPr>
          <p:cNvPr id="1509" name="Google Shape;1509;p119"/>
          <p:cNvSpPr txBox="1"/>
          <p:nvPr>
            <p:ph idx="4294967295" type="body"/>
          </p:nvPr>
        </p:nvSpPr>
        <p:spPr>
          <a:xfrm>
            <a:off x="1832900" y="1094650"/>
            <a:ext cx="55302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 문에서의 예제</a:t>
            </a:r>
            <a:endParaRPr b="1" sz="1800"/>
          </a:p>
        </p:txBody>
      </p:sp>
      <p:sp>
        <p:nvSpPr>
          <p:cNvPr id="1510" name="Google Shape;1510;p119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13-1 break, continue</a:t>
            </a:r>
            <a:r>
              <a:rPr lang="ko-KR" sz="1000"/>
              <a:t>.ipynb </a:t>
            </a:r>
            <a:endParaRPr sz="1000"/>
          </a:p>
        </p:txBody>
      </p:sp>
      <p:sp>
        <p:nvSpPr>
          <p:cNvPr id="1511" name="Google Shape;1511;p119"/>
          <p:cNvSpPr txBox="1"/>
          <p:nvPr>
            <p:ph idx="4294967295" type="body"/>
          </p:nvPr>
        </p:nvSpPr>
        <p:spPr>
          <a:xfrm>
            <a:off x="1204100" y="1763300"/>
            <a:ext cx="23493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break</a:t>
            </a:r>
            <a:endParaRPr b="1" sz="3000"/>
          </a:p>
        </p:txBody>
      </p:sp>
      <p:sp>
        <p:nvSpPr>
          <p:cNvPr id="1512" name="Google Shape;1512;p119"/>
          <p:cNvSpPr txBox="1"/>
          <p:nvPr>
            <p:ph idx="4294967295" type="body"/>
          </p:nvPr>
        </p:nvSpPr>
        <p:spPr>
          <a:xfrm>
            <a:off x="5676900" y="1801625"/>
            <a:ext cx="23493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continue</a:t>
            </a:r>
            <a:endParaRPr b="1" sz="3000"/>
          </a:p>
        </p:txBody>
      </p:sp>
      <p:sp>
        <p:nvSpPr>
          <p:cNvPr id="1513" name="Google Shape;1513;p119"/>
          <p:cNvSpPr txBox="1"/>
          <p:nvPr>
            <p:ph idx="4294967295" type="body"/>
          </p:nvPr>
        </p:nvSpPr>
        <p:spPr>
          <a:xfrm>
            <a:off x="818300" y="2419075"/>
            <a:ext cx="3423900" cy="191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range(5):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if(i == 3):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 break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print(i, end=” “)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결과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012</a:t>
            </a:r>
            <a:endParaRPr sz="1200"/>
          </a:p>
        </p:txBody>
      </p:sp>
      <p:sp>
        <p:nvSpPr>
          <p:cNvPr id="1514" name="Google Shape;1514;p119"/>
          <p:cNvSpPr txBox="1"/>
          <p:nvPr>
            <p:ph idx="4294967295" type="body"/>
          </p:nvPr>
        </p:nvSpPr>
        <p:spPr>
          <a:xfrm>
            <a:off x="5466500" y="2419075"/>
            <a:ext cx="2480400" cy="191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range(5):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if(i == 3):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 continue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print(i, end=” “)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결과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0124</a:t>
            </a:r>
            <a:endParaRPr sz="1200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120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break, continue</a:t>
            </a:r>
            <a:endParaRPr/>
          </a:p>
        </p:txBody>
      </p:sp>
      <p:sp>
        <p:nvSpPr>
          <p:cNvPr id="1521" name="Google Shape;1521;p12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13장 break, contiune</a:t>
            </a:r>
            <a:endParaRPr/>
          </a:p>
        </p:txBody>
      </p:sp>
      <p:sp>
        <p:nvSpPr>
          <p:cNvPr id="1522" name="Google Shape;1522;p12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13-1 break, continue</a:t>
            </a:r>
            <a:r>
              <a:rPr lang="ko-KR" sz="1000"/>
              <a:t>.ipynb </a:t>
            </a:r>
            <a:endParaRPr sz="1000"/>
          </a:p>
        </p:txBody>
      </p:sp>
      <p:sp>
        <p:nvSpPr>
          <p:cNvPr id="1523" name="Google Shape;1523;p120"/>
          <p:cNvSpPr txBox="1"/>
          <p:nvPr>
            <p:ph idx="4294967295" type="body"/>
          </p:nvPr>
        </p:nvSpPr>
        <p:spPr>
          <a:xfrm>
            <a:off x="1204100" y="1763300"/>
            <a:ext cx="23493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break</a:t>
            </a:r>
            <a:endParaRPr b="1" sz="3000"/>
          </a:p>
        </p:txBody>
      </p:sp>
      <p:sp>
        <p:nvSpPr>
          <p:cNvPr id="1524" name="Google Shape;1524;p120"/>
          <p:cNvSpPr txBox="1"/>
          <p:nvPr>
            <p:ph idx="4294967295" type="body"/>
          </p:nvPr>
        </p:nvSpPr>
        <p:spPr>
          <a:xfrm>
            <a:off x="5676900" y="1801625"/>
            <a:ext cx="23493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continue</a:t>
            </a:r>
            <a:endParaRPr b="1" sz="3000"/>
          </a:p>
        </p:txBody>
      </p:sp>
      <p:sp>
        <p:nvSpPr>
          <p:cNvPr id="1525" name="Google Shape;1525;p120"/>
          <p:cNvSpPr txBox="1"/>
          <p:nvPr>
            <p:ph idx="4294967295" type="body"/>
          </p:nvPr>
        </p:nvSpPr>
        <p:spPr>
          <a:xfrm>
            <a:off x="818300" y="2419075"/>
            <a:ext cx="3423900" cy="20646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 = 0 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while i &lt; 30: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if i == 20 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 break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print(i, end=” “)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i += 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결과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012……19</a:t>
            </a:r>
            <a:endParaRPr sz="1200"/>
          </a:p>
        </p:txBody>
      </p:sp>
      <p:sp>
        <p:nvSpPr>
          <p:cNvPr id="1526" name="Google Shape;1526;p120"/>
          <p:cNvSpPr txBox="1"/>
          <p:nvPr>
            <p:ph idx="4294967295" type="body"/>
          </p:nvPr>
        </p:nvSpPr>
        <p:spPr>
          <a:xfrm>
            <a:off x="5466500" y="2419075"/>
            <a:ext cx="2480400" cy="2477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i = 0 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while i &lt; 30: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 i += 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 if i % 2 == 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     continue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print(i, end=” “)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결과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 3 5 7 …… 29</a:t>
            </a:r>
            <a:endParaRPr sz="1200"/>
          </a:p>
        </p:txBody>
      </p:sp>
      <p:sp>
        <p:nvSpPr>
          <p:cNvPr id="1527" name="Google Shape;1527;p120"/>
          <p:cNvSpPr txBox="1"/>
          <p:nvPr>
            <p:ph idx="4294967295" type="body"/>
          </p:nvPr>
        </p:nvSpPr>
        <p:spPr>
          <a:xfrm>
            <a:off x="1832900" y="1094650"/>
            <a:ext cx="55302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while 문에서의 예제</a:t>
            </a:r>
            <a:endParaRPr b="1" sz="1800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12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13장 break, contiune</a:t>
            </a:r>
            <a:endParaRPr/>
          </a:p>
        </p:txBody>
      </p:sp>
      <p:sp>
        <p:nvSpPr>
          <p:cNvPr id="1534" name="Google Shape;1534;p121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제11</a:t>
            </a:r>
            <a:endParaRPr/>
          </a:p>
        </p:txBody>
      </p:sp>
      <p:sp>
        <p:nvSpPr>
          <p:cNvPr id="1535" name="Google Shape;1535;p12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13-1 실습11.ipynb </a:t>
            </a:r>
            <a:endParaRPr b="1" sz="1000"/>
          </a:p>
        </p:txBody>
      </p:sp>
      <p:sp>
        <p:nvSpPr>
          <p:cNvPr id="1536" name="Google Shape;1536;p121"/>
          <p:cNvSpPr txBox="1"/>
          <p:nvPr>
            <p:ph idx="4294967295" type="body"/>
          </p:nvPr>
        </p:nvSpPr>
        <p:spPr>
          <a:xfrm>
            <a:off x="1054950" y="2015975"/>
            <a:ext cx="7034100" cy="1216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(1) while 문과 break 문을 사용하여 사용자가 입력한 숫자만큼 반복하여 ‘hi’ 출력하기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(2) for 문과 continue 문을 사용하여 사용자가 입력한 숫자까지의 짝수를 출력하기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3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 1</a:t>
            </a:r>
            <a:endParaRPr/>
          </a:p>
        </p:txBody>
      </p:sp>
      <p:sp>
        <p:nvSpPr>
          <p:cNvPr id="221" name="Google Shape;221;p2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3장 산술연산</a:t>
            </a:r>
            <a:endParaRPr/>
          </a:p>
        </p:txBody>
      </p:sp>
      <p:sp>
        <p:nvSpPr>
          <p:cNvPr id="222" name="Google Shape;222;p23"/>
          <p:cNvSpPr txBox="1"/>
          <p:nvPr/>
        </p:nvSpPr>
        <p:spPr>
          <a:xfrm>
            <a:off x="2374650" y="1321097"/>
            <a:ext cx="4394700" cy="16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아래와 같이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a = 7, b = 3.0 로 초기화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 하고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a를 b로 나누었을 때 몫과 나머지를 각각 c와 d 라는 변수에 초기화한 후 출력하라.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그리고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e라는 변수에 a의 b제곱을 초기화하고 출력하라.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3" name="Google Shape;223;p23"/>
          <p:cNvSpPr/>
          <p:nvPr/>
        </p:nvSpPr>
        <p:spPr>
          <a:xfrm>
            <a:off x="2374650" y="2571750"/>
            <a:ext cx="4394700" cy="2114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a, b = 7, 3.0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code 시작</a:t>
            </a:r>
            <a:endParaRPr i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c = ?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d = ?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e = ?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code 종료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122"/>
          <p:cNvSpPr txBox="1"/>
          <p:nvPr>
            <p:ph type="ctrTitle"/>
          </p:nvPr>
        </p:nvSpPr>
        <p:spPr>
          <a:xfrm>
            <a:off x="1143000" y="2200350"/>
            <a:ext cx="6858000" cy="6648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03. </a:t>
            </a:r>
            <a:r>
              <a:rPr lang="ko-KR"/>
              <a:t>입출력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- 파이썬기초 -</a:t>
            </a:r>
            <a:endParaRPr sz="1200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123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화면 출력</a:t>
            </a:r>
            <a:endParaRPr/>
          </a:p>
        </p:txBody>
      </p:sp>
      <p:sp>
        <p:nvSpPr>
          <p:cNvPr id="1549" name="Google Shape;1549;p12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14장 파일 입출력</a:t>
            </a:r>
            <a:endParaRPr/>
          </a:p>
        </p:txBody>
      </p:sp>
      <p:sp>
        <p:nvSpPr>
          <p:cNvPr id="1550" name="Google Shape;1550;p123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14-1 파일 입출력.ipynb </a:t>
            </a:r>
            <a:endParaRPr sz="1000"/>
          </a:p>
        </p:txBody>
      </p:sp>
      <p:sp>
        <p:nvSpPr>
          <p:cNvPr id="1551" name="Google Shape;1551;p123"/>
          <p:cNvSpPr txBox="1"/>
          <p:nvPr/>
        </p:nvSpPr>
        <p:spPr>
          <a:xfrm>
            <a:off x="1477500" y="1452550"/>
            <a:ext cx="6189000" cy="10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900">
                <a:latin typeface="Nanum Gothic"/>
                <a:ea typeface="Nanum Gothic"/>
                <a:cs typeface="Nanum Gothic"/>
                <a:sym typeface="Nanum Gothic"/>
              </a:rPr>
              <a:t>print(“출력할 문자를 입력하세요.”)</a:t>
            </a:r>
            <a:endParaRPr b="1" sz="19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900">
                <a:latin typeface="Nanum Gothic"/>
                <a:ea typeface="Nanum Gothic"/>
                <a:cs typeface="Nanum Gothic"/>
                <a:sym typeface="Nanum Gothic"/>
              </a:rPr>
              <a:t>print(‘hello’, ‘my’, ‘name’, ‘is’, ‘%s’% “내이름")</a:t>
            </a:r>
            <a:endParaRPr b="1" sz="19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9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print(‘hello’, ‘my’, ‘name’, ‘is’, ‘%s’% “내이름", sep=”-”)</a:t>
            </a:r>
            <a:endParaRPr b="1" sz="19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6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124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파일 입출력</a:t>
            </a:r>
            <a:endParaRPr/>
          </a:p>
        </p:txBody>
      </p:sp>
      <p:sp>
        <p:nvSpPr>
          <p:cNvPr id="1558" name="Google Shape;1558;p12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14장 파일 입출력</a:t>
            </a:r>
            <a:endParaRPr/>
          </a:p>
        </p:txBody>
      </p:sp>
      <p:sp>
        <p:nvSpPr>
          <p:cNvPr id="1559" name="Google Shape;1559;p124"/>
          <p:cNvSpPr txBox="1"/>
          <p:nvPr>
            <p:ph idx="4294967295" type="body"/>
          </p:nvPr>
        </p:nvSpPr>
        <p:spPr>
          <a:xfrm>
            <a:off x="1088700" y="1359775"/>
            <a:ext cx="24486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파일에 문자열 쓰기</a:t>
            </a:r>
            <a:endParaRPr b="1" sz="1800"/>
          </a:p>
        </p:txBody>
      </p:sp>
      <p:sp>
        <p:nvSpPr>
          <p:cNvPr id="1560" name="Google Shape;1560;p12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14-1 파일 입출력.ipynb </a:t>
            </a:r>
            <a:endParaRPr sz="1000"/>
          </a:p>
        </p:txBody>
      </p:sp>
      <p:sp>
        <p:nvSpPr>
          <p:cNvPr id="1561" name="Google Shape;1561;p124"/>
          <p:cNvSpPr txBox="1"/>
          <p:nvPr>
            <p:ph idx="4294967295" type="body"/>
          </p:nvPr>
        </p:nvSpPr>
        <p:spPr>
          <a:xfrm>
            <a:off x="5587200" y="1402575"/>
            <a:ext cx="24486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파일에 문자열 읽기</a:t>
            </a:r>
            <a:endParaRPr b="1" sz="1800"/>
          </a:p>
        </p:txBody>
      </p:sp>
      <p:sp>
        <p:nvSpPr>
          <p:cNvPr id="1562" name="Google Shape;1562;p124"/>
          <p:cNvSpPr txBox="1"/>
          <p:nvPr>
            <p:ph idx="4294967295" type="body"/>
          </p:nvPr>
        </p:nvSpPr>
        <p:spPr>
          <a:xfrm>
            <a:off x="607150" y="2038625"/>
            <a:ext cx="4021800" cy="1334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file = open(“file.txt”, “w”) </a:t>
            </a:r>
            <a:r>
              <a:rPr b="1" lang="ko-KR">
                <a:solidFill>
                  <a:srgbClr val="FF0000"/>
                </a:solidFill>
              </a:rPr>
              <a:t># 파일을 쓰기모드(w)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file.write(“First File \n”) </a:t>
            </a:r>
            <a:r>
              <a:rPr b="1" lang="ko-KR">
                <a:solidFill>
                  <a:srgbClr val="FF0000"/>
                </a:solidFill>
              </a:rPr>
              <a:t># 문자열 저장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/>
              <a:t>file.write(“Second Line”) </a:t>
            </a:r>
            <a:r>
              <a:rPr b="1" lang="ko-KR">
                <a:solidFill>
                  <a:srgbClr val="FF0000"/>
                </a:solidFill>
              </a:rPr>
              <a:t># 문자열 저장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file.close() </a:t>
            </a:r>
            <a:r>
              <a:rPr b="1" lang="ko-KR">
                <a:solidFill>
                  <a:srgbClr val="FF0000"/>
                </a:solidFill>
              </a:rPr>
              <a:t># 파일객체닫기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563" name="Google Shape;1563;p124"/>
          <p:cNvSpPr txBox="1"/>
          <p:nvPr>
            <p:ph idx="4294967295" type="body"/>
          </p:nvPr>
        </p:nvSpPr>
        <p:spPr>
          <a:xfrm>
            <a:off x="4932325" y="2035450"/>
            <a:ext cx="4021800" cy="1334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file = open(“file.txt”, “r”) </a:t>
            </a:r>
            <a:r>
              <a:rPr b="1" lang="ko-KR">
                <a:solidFill>
                  <a:srgbClr val="FF0000"/>
                </a:solidFill>
              </a:rPr>
              <a:t># 파일을 읽기모드(r)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text = file.read() </a:t>
            </a:r>
            <a:r>
              <a:rPr b="1" lang="ko-KR">
                <a:solidFill>
                  <a:srgbClr val="FF0000"/>
                </a:solidFill>
              </a:rPr>
              <a:t># 파일에서 내용 읽기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print(text)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file.close() </a:t>
            </a:r>
            <a:r>
              <a:rPr b="1" lang="ko-KR">
                <a:solidFill>
                  <a:srgbClr val="FF0000"/>
                </a:solidFill>
              </a:rPr>
              <a:t># 파일객체닫기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12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파일 모드</a:t>
            </a:r>
            <a:endParaRPr/>
          </a:p>
        </p:txBody>
      </p:sp>
      <p:sp>
        <p:nvSpPr>
          <p:cNvPr id="1570" name="Google Shape;1570;p12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14장 파일 입출력</a:t>
            </a:r>
            <a:endParaRPr/>
          </a:p>
        </p:txBody>
      </p:sp>
      <p:sp>
        <p:nvSpPr>
          <p:cNvPr id="1571" name="Google Shape;1571;p125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14-1 파일 입출력.ipynb </a:t>
            </a:r>
            <a:endParaRPr sz="1000"/>
          </a:p>
        </p:txBody>
      </p:sp>
      <p:sp>
        <p:nvSpPr>
          <p:cNvPr id="1572" name="Google Shape;1572;p125"/>
          <p:cNvSpPr txBox="1"/>
          <p:nvPr/>
        </p:nvSpPr>
        <p:spPr>
          <a:xfrm>
            <a:off x="2391225" y="1128650"/>
            <a:ext cx="43782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4800">
                <a:latin typeface="Nanum Gothic"/>
                <a:ea typeface="Nanum Gothic"/>
                <a:cs typeface="Nanum Gothic"/>
                <a:sym typeface="Nanum Gothic"/>
              </a:rPr>
              <a:t>r, w, a, x</a:t>
            </a:r>
            <a:endParaRPr b="1" sz="4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73" name="Google Shape;1573;p125"/>
          <p:cNvSpPr txBox="1"/>
          <p:nvPr/>
        </p:nvSpPr>
        <p:spPr>
          <a:xfrm>
            <a:off x="2391225" y="2521025"/>
            <a:ext cx="43782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4800">
                <a:latin typeface="Nanum Gothic"/>
                <a:ea typeface="Nanum Gothic"/>
                <a:cs typeface="Nanum Gothic"/>
                <a:sym typeface="Nanum Gothic"/>
              </a:rPr>
              <a:t>t, b</a:t>
            </a:r>
            <a:endParaRPr b="1" sz="4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74" name="Google Shape;1574;p125"/>
          <p:cNvSpPr txBox="1"/>
          <p:nvPr/>
        </p:nvSpPr>
        <p:spPr>
          <a:xfrm>
            <a:off x="2391225" y="3736750"/>
            <a:ext cx="43782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4800">
                <a:latin typeface="Nanum Gothic"/>
                <a:ea typeface="Nanum Gothic"/>
                <a:cs typeface="Nanum Gothic"/>
                <a:sym typeface="Nanum Gothic"/>
              </a:rPr>
              <a:t>+</a:t>
            </a:r>
            <a:endParaRPr b="1" sz="48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126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with</a:t>
            </a:r>
            <a:endParaRPr/>
          </a:p>
        </p:txBody>
      </p:sp>
      <p:sp>
        <p:nvSpPr>
          <p:cNvPr id="1581" name="Google Shape;1581;p12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14장 파일 입출력</a:t>
            </a:r>
            <a:endParaRPr/>
          </a:p>
        </p:txBody>
      </p:sp>
      <p:sp>
        <p:nvSpPr>
          <p:cNvPr id="1582" name="Google Shape;1582;p126"/>
          <p:cNvSpPr txBox="1"/>
          <p:nvPr>
            <p:ph idx="4294967295" type="body"/>
          </p:nvPr>
        </p:nvSpPr>
        <p:spPr>
          <a:xfrm>
            <a:off x="3107225" y="1257525"/>
            <a:ext cx="28566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자동으로 파일객체 닫기</a:t>
            </a:r>
            <a:endParaRPr b="1" sz="1800"/>
          </a:p>
        </p:txBody>
      </p:sp>
      <p:sp>
        <p:nvSpPr>
          <p:cNvPr id="1583" name="Google Shape;1583;p12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14-1 파일 입출력.ipynb </a:t>
            </a:r>
            <a:endParaRPr sz="1000"/>
          </a:p>
        </p:txBody>
      </p:sp>
      <p:sp>
        <p:nvSpPr>
          <p:cNvPr id="1584" name="Google Shape;1584;p126"/>
          <p:cNvSpPr txBox="1"/>
          <p:nvPr>
            <p:ph idx="4294967295" type="body"/>
          </p:nvPr>
        </p:nvSpPr>
        <p:spPr>
          <a:xfrm>
            <a:off x="3205150" y="1959250"/>
            <a:ext cx="2766000" cy="1334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</a:rPr>
              <a:t>with</a:t>
            </a:r>
            <a:r>
              <a:rPr b="1" lang="ko-KR"/>
              <a:t> open(“file.txt”, “r”) as file: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 text = file.read()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 print(text)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127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한줄</a:t>
            </a:r>
            <a:r>
              <a:rPr lang="ko-KR"/>
              <a:t>씩 읽기</a:t>
            </a:r>
            <a:endParaRPr/>
          </a:p>
        </p:txBody>
      </p:sp>
      <p:sp>
        <p:nvSpPr>
          <p:cNvPr id="1591" name="Google Shape;1591;p12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14장 파일 입출력</a:t>
            </a:r>
            <a:endParaRPr/>
          </a:p>
        </p:txBody>
      </p:sp>
      <p:sp>
        <p:nvSpPr>
          <p:cNvPr id="1592" name="Google Shape;1592;p12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14-1 파일 입출력.ipynb </a:t>
            </a:r>
            <a:endParaRPr sz="1000"/>
          </a:p>
        </p:txBody>
      </p:sp>
      <p:sp>
        <p:nvSpPr>
          <p:cNvPr id="1593" name="Google Shape;1593;p127"/>
          <p:cNvSpPr txBox="1"/>
          <p:nvPr>
            <p:ph idx="4294967295" type="body"/>
          </p:nvPr>
        </p:nvSpPr>
        <p:spPr>
          <a:xfrm>
            <a:off x="1018600" y="1402575"/>
            <a:ext cx="24486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한줄씩 읽기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readline()</a:t>
            </a:r>
            <a:endParaRPr b="1" sz="1800"/>
          </a:p>
        </p:txBody>
      </p:sp>
      <p:sp>
        <p:nvSpPr>
          <p:cNvPr id="1594" name="Google Shape;1594;p127"/>
          <p:cNvSpPr txBox="1"/>
          <p:nvPr>
            <p:ph idx="4294967295" type="body"/>
          </p:nvPr>
        </p:nvSpPr>
        <p:spPr>
          <a:xfrm>
            <a:off x="363725" y="2492650"/>
            <a:ext cx="4021800" cy="16521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000000"/>
                </a:solidFill>
              </a:rPr>
              <a:t>with</a:t>
            </a:r>
            <a:r>
              <a:rPr b="1" lang="ko-KR"/>
              <a:t> open(“file.txt”, “r”) as file: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line = file.readline()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while line: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    line = file.</a:t>
            </a:r>
            <a:r>
              <a:rPr b="1" lang="ko-KR">
                <a:solidFill>
                  <a:srgbClr val="FF0000"/>
                </a:solidFill>
              </a:rPr>
              <a:t>readline</a:t>
            </a:r>
            <a:r>
              <a:rPr b="1" lang="ko-KR"/>
              <a:t>()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    print(line)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595" name="Google Shape;1595;p127"/>
          <p:cNvSpPr txBox="1"/>
          <p:nvPr>
            <p:ph idx="4294967295" type="body"/>
          </p:nvPr>
        </p:nvSpPr>
        <p:spPr>
          <a:xfrm>
            <a:off x="5413325" y="1402575"/>
            <a:ext cx="24486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한줄씩 읽기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readlines()</a:t>
            </a:r>
            <a:endParaRPr b="1" sz="1800"/>
          </a:p>
        </p:txBody>
      </p:sp>
      <p:sp>
        <p:nvSpPr>
          <p:cNvPr id="1596" name="Google Shape;1596;p127"/>
          <p:cNvSpPr txBox="1"/>
          <p:nvPr>
            <p:ph idx="4294967295" type="body"/>
          </p:nvPr>
        </p:nvSpPr>
        <p:spPr>
          <a:xfrm>
            <a:off x="4758450" y="2492650"/>
            <a:ext cx="4021800" cy="16521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000000"/>
                </a:solidFill>
              </a:rPr>
              <a:t>with</a:t>
            </a:r>
            <a:r>
              <a:rPr b="1" lang="ko-KR"/>
              <a:t> open(“file.txt”, “r”) as file: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text = None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lines = file.</a:t>
            </a:r>
            <a:r>
              <a:rPr b="1" lang="ko-KR">
                <a:solidFill>
                  <a:srgbClr val="FF0000"/>
                </a:solidFill>
              </a:rPr>
              <a:t>readlines</a:t>
            </a:r>
            <a:r>
              <a:rPr b="1" lang="ko-KR"/>
              <a:t>()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print(lines)</a:t>
            </a:r>
            <a:endParaRPr b="1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128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리스트를 파일에 쓰기</a:t>
            </a:r>
            <a:endParaRPr/>
          </a:p>
        </p:txBody>
      </p:sp>
      <p:sp>
        <p:nvSpPr>
          <p:cNvPr id="1603" name="Google Shape;1603;p12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14장 파일 입출력</a:t>
            </a:r>
            <a:endParaRPr/>
          </a:p>
        </p:txBody>
      </p:sp>
      <p:sp>
        <p:nvSpPr>
          <p:cNvPr id="1604" name="Google Shape;1604;p128"/>
          <p:cNvSpPr txBox="1"/>
          <p:nvPr>
            <p:ph idx="4294967295" type="body"/>
          </p:nvPr>
        </p:nvSpPr>
        <p:spPr>
          <a:xfrm>
            <a:off x="3347700" y="1336375"/>
            <a:ext cx="2448600" cy="7851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리스트를 파일에 쓰기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writelines()</a:t>
            </a:r>
            <a:endParaRPr b="1" sz="1800"/>
          </a:p>
        </p:txBody>
      </p:sp>
      <p:sp>
        <p:nvSpPr>
          <p:cNvPr id="1605" name="Google Shape;1605;p128"/>
          <p:cNvSpPr txBox="1"/>
          <p:nvPr>
            <p:ph idx="4294967295" type="body"/>
          </p:nvPr>
        </p:nvSpPr>
        <p:spPr>
          <a:xfrm>
            <a:off x="2561100" y="2509425"/>
            <a:ext cx="4021800" cy="1334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000000"/>
                </a:solidFill>
              </a:rPr>
              <a:t>text = [“First File\n”,”Second Line”]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000000"/>
                </a:solidFill>
              </a:rPr>
              <a:t>with</a:t>
            </a:r>
            <a:r>
              <a:rPr b="1" lang="ko-KR"/>
              <a:t> open(“file.txt”, “w”) as file: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file.</a:t>
            </a:r>
            <a:r>
              <a:rPr b="1" lang="ko-KR">
                <a:solidFill>
                  <a:srgbClr val="FF0000"/>
                </a:solidFill>
              </a:rPr>
              <a:t>writelines</a:t>
            </a:r>
            <a:r>
              <a:rPr b="1" lang="ko-KR"/>
              <a:t>(text)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12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14장 파일 입출력</a:t>
            </a:r>
            <a:endParaRPr/>
          </a:p>
        </p:txBody>
      </p:sp>
      <p:sp>
        <p:nvSpPr>
          <p:cNvPr id="1612" name="Google Shape;1612;p129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제1</a:t>
            </a:r>
            <a:endParaRPr/>
          </a:p>
        </p:txBody>
      </p:sp>
      <p:sp>
        <p:nvSpPr>
          <p:cNvPr id="1613" name="Google Shape;1613;p129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14-1 실습12.ipynb </a:t>
            </a:r>
            <a:endParaRPr b="1" sz="1000"/>
          </a:p>
        </p:txBody>
      </p:sp>
      <p:sp>
        <p:nvSpPr>
          <p:cNvPr id="1614" name="Google Shape;1614;p129"/>
          <p:cNvSpPr txBox="1"/>
          <p:nvPr>
            <p:ph idx="4294967295" type="body"/>
          </p:nvPr>
        </p:nvSpPr>
        <p:spPr>
          <a:xfrm>
            <a:off x="1825675" y="1347000"/>
            <a:ext cx="5709300" cy="48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14-1-12.txt 텍스트파일을 리스트로 읽어 단어 길이가 5보다 큰 단어만 나열하세요</a:t>
            </a:r>
            <a:endParaRPr b="1" sz="1200"/>
          </a:p>
        </p:txBody>
      </p:sp>
      <p:sp>
        <p:nvSpPr>
          <p:cNvPr id="1615" name="Google Shape;1615;p129"/>
          <p:cNvSpPr txBox="1"/>
          <p:nvPr>
            <p:ph idx="4294967295" type="body"/>
          </p:nvPr>
        </p:nvSpPr>
        <p:spPr>
          <a:xfrm>
            <a:off x="1879125" y="1967000"/>
            <a:ext cx="1528800" cy="2350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800"/>
              <a:t>14-1-12.txt </a:t>
            </a:r>
            <a:endParaRPr b="1" sz="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800"/>
              <a:t>information</a:t>
            </a:r>
            <a:br>
              <a:rPr lang="ko-KR" sz="800"/>
            </a:br>
            <a:r>
              <a:rPr lang="ko-KR" sz="800"/>
              <a:t>fantastic</a:t>
            </a:r>
            <a:br>
              <a:rPr lang="ko-KR" sz="800"/>
            </a:br>
            <a:r>
              <a:rPr lang="ko-KR" sz="800"/>
              <a:t>activity</a:t>
            </a:r>
            <a:br>
              <a:rPr lang="ko-KR" sz="800"/>
            </a:br>
            <a:r>
              <a:rPr lang="ko-KR" sz="800"/>
              <a:t>such</a:t>
            </a:r>
            <a:br>
              <a:rPr lang="ko-KR" sz="800"/>
            </a:br>
            <a:r>
              <a:rPr lang="ko-KR" sz="800"/>
              <a:t>homeroom</a:t>
            </a:r>
            <a:br>
              <a:rPr lang="ko-KR" sz="800"/>
            </a:br>
            <a:r>
              <a:rPr lang="ko-KR" sz="800"/>
              <a:t>importance</a:t>
            </a:r>
            <a:br>
              <a:rPr lang="ko-KR" sz="800"/>
            </a:br>
            <a:r>
              <a:rPr lang="ko-KR" sz="800"/>
              <a:t>gossip</a:t>
            </a:r>
            <a:br>
              <a:rPr lang="ko-KR" sz="800"/>
            </a:br>
            <a:r>
              <a:rPr lang="ko-KR" sz="800"/>
              <a:t>dictionary</a:t>
            </a:r>
            <a:br>
              <a:rPr lang="ko-KR" sz="800"/>
            </a:br>
            <a:r>
              <a:rPr lang="ko-KR" sz="800"/>
              <a:t>artist</a:t>
            </a:r>
            <a:br>
              <a:rPr lang="ko-KR" sz="800"/>
            </a:br>
            <a:r>
              <a:rPr lang="ko-KR" sz="800"/>
              <a:t>grade</a:t>
            </a:r>
            <a:br>
              <a:rPr lang="ko-KR" sz="800"/>
            </a:br>
            <a:r>
              <a:rPr lang="ko-KR" sz="800"/>
              <a:t>useful</a:t>
            </a:r>
            <a:br>
              <a:rPr lang="ko-KR" sz="800"/>
            </a:br>
            <a:r>
              <a:rPr lang="ko-KR" sz="800"/>
              <a:t>allow</a:t>
            </a:r>
            <a:br>
              <a:rPr lang="ko-KR" sz="800"/>
            </a:br>
            <a:r>
              <a:rPr lang="ko-KR" sz="800"/>
              <a:t>website</a:t>
            </a:r>
            <a:br>
              <a:rPr lang="ko-KR" sz="800"/>
            </a:br>
            <a:r>
              <a:rPr lang="ko-KR" sz="800"/>
              <a:t>rule</a:t>
            </a:r>
            <a:br>
              <a:rPr lang="ko-KR" sz="800"/>
            </a:br>
            <a:r>
              <a:rPr lang="ko-KR" sz="800"/>
              <a:t>communicate</a:t>
            </a:r>
            <a:endParaRPr b="1" sz="800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13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14장 파일 입출력</a:t>
            </a:r>
            <a:endParaRPr/>
          </a:p>
        </p:txBody>
      </p:sp>
      <p:sp>
        <p:nvSpPr>
          <p:cNvPr id="1622" name="Google Shape;1622;p130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제2</a:t>
            </a:r>
            <a:endParaRPr/>
          </a:p>
        </p:txBody>
      </p:sp>
      <p:sp>
        <p:nvSpPr>
          <p:cNvPr id="1623" name="Google Shape;1623;p13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14-1 실습13.ipynb </a:t>
            </a:r>
            <a:endParaRPr b="1" sz="1000"/>
          </a:p>
        </p:txBody>
      </p:sp>
      <p:sp>
        <p:nvSpPr>
          <p:cNvPr id="1624" name="Google Shape;1624;p130"/>
          <p:cNvSpPr txBox="1"/>
          <p:nvPr>
            <p:ph idx="4294967295" type="body"/>
          </p:nvPr>
        </p:nvSpPr>
        <p:spPr>
          <a:xfrm>
            <a:off x="1825675" y="1499400"/>
            <a:ext cx="5709300" cy="144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가위바위보 게임 업그레이드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이전에 만든 가위바위보 게임을 총 게임횟수와 승률을 게임을 다시 실행하도 유지되도록 수정하세요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4A86E8"/>
                </a:solidFill>
              </a:rPr>
              <a:t>심화 이름을 입력받아 이름별로 게임횟수와 승률을 저장해주세요</a:t>
            </a:r>
            <a:endParaRPr b="1" sz="1200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13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14장 파일 입출력</a:t>
            </a:r>
            <a:endParaRPr/>
          </a:p>
        </p:txBody>
      </p:sp>
      <p:sp>
        <p:nvSpPr>
          <p:cNvPr id="1631" name="Google Shape;1631;p131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제3</a:t>
            </a:r>
            <a:endParaRPr/>
          </a:p>
        </p:txBody>
      </p:sp>
      <p:sp>
        <p:nvSpPr>
          <p:cNvPr id="1632" name="Google Shape;1632;p13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14-1 실습14.ipynb </a:t>
            </a:r>
            <a:endParaRPr b="1" sz="1000"/>
          </a:p>
        </p:txBody>
      </p:sp>
      <p:sp>
        <p:nvSpPr>
          <p:cNvPr id="1633" name="Google Shape;1633;p131"/>
          <p:cNvSpPr txBox="1"/>
          <p:nvPr>
            <p:ph idx="4294967295" type="body"/>
          </p:nvPr>
        </p:nvSpPr>
        <p:spPr>
          <a:xfrm>
            <a:off x="646050" y="1260825"/>
            <a:ext cx="3656100" cy="338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성적관리 프로그램 개발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메뉴를 선택해주세요 1 - 입력, 2 - 조회, 3 - 삭제, 0 - 종료) : 1</a:t>
            </a:r>
            <a:br>
              <a:rPr lang="ko-KR" sz="1050">
                <a:latin typeface="Arial"/>
                <a:ea typeface="Arial"/>
                <a:cs typeface="Arial"/>
                <a:sym typeface="Arial"/>
              </a:rPr>
            </a:br>
            <a:r>
              <a:rPr lang="ko-KR" sz="1050">
                <a:latin typeface="Arial"/>
                <a:ea typeface="Arial"/>
                <a:cs typeface="Arial"/>
                <a:sym typeface="Arial"/>
              </a:rPr>
              <a:t>이름 : 이진범</a:t>
            </a:r>
            <a:br>
              <a:rPr lang="ko-KR" sz="1050">
                <a:latin typeface="Arial"/>
                <a:ea typeface="Arial"/>
                <a:cs typeface="Arial"/>
                <a:sym typeface="Arial"/>
              </a:rPr>
            </a:br>
            <a:r>
              <a:rPr lang="ko-KR" sz="1050">
                <a:latin typeface="Arial"/>
                <a:ea typeface="Arial"/>
                <a:cs typeface="Arial"/>
                <a:sym typeface="Arial"/>
              </a:rPr>
              <a:t>수학 : 30</a:t>
            </a:r>
            <a:br>
              <a:rPr lang="ko-KR" sz="1050">
                <a:latin typeface="Arial"/>
                <a:ea typeface="Arial"/>
                <a:cs typeface="Arial"/>
                <a:sym typeface="Arial"/>
              </a:rPr>
            </a:br>
            <a:r>
              <a:rPr lang="ko-KR" sz="1050">
                <a:latin typeface="Arial"/>
                <a:ea typeface="Arial"/>
                <a:cs typeface="Arial"/>
                <a:sym typeface="Arial"/>
              </a:rPr>
              <a:t>과학 : 40</a:t>
            </a:r>
            <a:br>
              <a:rPr lang="ko-KR" sz="1050">
                <a:latin typeface="Arial"/>
                <a:ea typeface="Arial"/>
                <a:cs typeface="Arial"/>
                <a:sym typeface="Arial"/>
              </a:rPr>
            </a:br>
            <a:r>
              <a:rPr lang="ko-KR" sz="1050">
                <a:latin typeface="Arial"/>
                <a:ea typeface="Arial"/>
                <a:cs typeface="Arial"/>
                <a:sym typeface="Arial"/>
              </a:rPr>
              <a:t>영어 : 50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메뉴를 선택해주세요 1 - 입력, 2 - 조회, 3 - 삭제, 0 - 종료) : 2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[0] 이름 : 이민호, 수학 : 40, 과학 : 50, 영어 : 30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[1] 이름 : 이진범, 수학 : 30, 과학 : 40, 영어 : 50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메뉴를 선택해주세요 1 - 입력, 2 - 조회, 3 - 삭제, 0 - 종료) : 3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[0] 이름 : 이민호, 수학 : 40, 과학 : 50, 영어 : 30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[1] 이름 : 이진범, 수학 : 30, 과학 : 40, 영어 : 50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삭제할 번호를 입력해주세요 : 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삭제가 완료되었습니다.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4" name="Google Shape;1634;p131"/>
          <p:cNvSpPr txBox="1"/>
          <p:nvPr>
            <p:ph idx="4294967295" type="body"/>
          </p:nvPr>
        </p:nvSpPr>
        <p:spPr>
          <a:xfrm>
            <a:off x="4642800" y="1260825"/>
            <a:ext cx="3656100" cy="338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메뉴를 선택해주세요 1 - 입력, 2 - 조회, 3 - 삭제, 0 - 종료) : 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종료되었습니다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다음과 같이 동작하는 프로그램을 개발하세요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5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프로그램 종료후 다시 접속할때 이전이 입력됬던 값을 파일에 저장해놨다 불러와주세요</a:t>
            </a:r>
            <a:endParaRPr b="1" sz="105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rgbClr val="4A86E8"/>
                </a:solidFill>
              </a:rPr>
              <a:t>심화 수정기능개발</a:t>
            </a:r>
            <a:endParaRPr b="1" sz="1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형변환 (type cast)</a:t>
            </a:r>
            <a:endParaRPr/>
          </a:p>
        </p:txBody>
      </p:sp>
      <p:sp>
        <p:nvSpPr>
          <p:cNvPr id="230" name="Google Shape;230;p2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3장 산술연산</a:t>
            </a:r>
            <a:endParaRPr/>
          </a:p>
        </p:txBody>
      </p:sp>
      <p:sp>
        <p:nvSpPr>
          <p:cNvPr id="231" name="Google Shape;231;p2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03-1 산술연산.ipynb </a:t>
            </a:r>
            <a:r>
              <a:rPr lang="ko-KR" sz="1000"/>
              <a:t> </a:t>
            </a:r>
            <a:endParaRPr sz="1000"/>
          </a:p>
        </p:txBody>
      </p:sp>
      <p:sp>
        <p:nvSpPr>
          <p:cNvPr id="232" name="Google Shape;232;p24"/>
          <p:cNvSpPr txBox="1"/>
          <p:nvPr/>
        </p:nvSpPr>
        <p:spPr>
          <a:xfrm>
            <a:off x="6769500" y="1231750"/>
            <a:ext cx="15264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자료형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177275" y="1231750"/>
            <a:ext cx="2197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묵시적 형변환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4" name="Google Shape;234;p24"/>
          <p:cNvSpPr txBox="1"/>
          <p:nvPr/>
        </p:nvSpPr>
        <p:spPr>
          <a:xfrm>
            <a:off x="4572125" y="1231750"/>
            <a:ext cx="2197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자료형 변환 함수 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5" name="Google Shape;235;p24"/>
          <p:cNvSpPr txBox="1"/>
          <p:nvPr>
            <p:ph idx="4294967295" type="body"/>
          </p:nvPr>
        </p:nvSpPr>
        <p:spPr>
          <a:xfrm>
            <a:off x="5013450" y="1449675"/>
            <a:ext cx="17214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정수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실수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bool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문자열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리스트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튜플형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집합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dictionary 변환</a:t>
            </a:r>
            <a:endParaRPr sz="1200">
              <a:solidFill>
                <a:srgbClr val="B7B7B7"/>
              </a:solidFill>
            </a:endParaRPr>
          </a:p>
        </p:txBody>
      </p:sp>
      <p:sp>
        <p:nvSpPr>
          <p:cNvPr id="236" name="Google Shape;236;p24"/>
          <p:cNvSpPr txBox="1"/>
          <p:nvPr>
            <p:ph idx="4294967295" type="body"/>
          </p:nvPr>
        </p:nvSpPr>
        <p:spPr>
          <a:xfrm>
            <a:off x="4606775" y="1449675"/>
            <a:ext cx="7533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int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float</a:t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bool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str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list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tuple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set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dict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237" name="Google Shape;237;p24"/>
          <p:cNvSpPr txBox="1"/>
          <p:nvPr>
            <p:ph idx="4294967295" type="body"/>
          </p:nvPr>
        </p:nvSpPr>
        <p:spPr>
          <a:xfrm>
            <a:off x="7176288" y="1449675"/>
            <a:ext cx="17214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정수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실수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bool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문자열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리스트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튜플형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집합 변환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dictionary 변환</a:t>
            </a:r>
            <a:endParaRPr sz="1200">
              <a:solidFill>
                <a:srgbClr val="B7B7B7"/>
              </a:solidFill>
            </a:endParaRPr>
          </a:p>
        </p:txBody>
      </p:sp>
      <p:sp>
        <p:nvSpPr>
          <p:cNvPr id="238" name="Google Shape;238;p24"/>
          <p:cNvSpPr txBox="1"/>
          <p:nvPr>
            <p:ph idx="4294967295" type="body"/>
          </p:nvPr>
        </p:nvSpPr>
        <p:spPr>
          <a:xfrm>
            <a:off x="6769613" y="1449675"/>
            <a:ext cx="7533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int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float</a:t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bool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str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list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tuple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set</a:t>
            </a:r>
            <a:endParaRPr b="1" sz="1200"/>
          </a:p>
          <a:p>
            <a:pPr indent="0" lvl="0" marL="0" marR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dict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239" name="Google Shape;239;p24"/>
          <p:cNvSpPr txBox="1"/>
          <p:nvPr/>
        </p:nvSpPr>
        <p:spPr>
          <a:xfrm>
            <a:off x="6064350" y="2420400"/>
            <a:ext cx="518100" cy="3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>
                <a:latin typeface="Nanum Gothic"/>
                <a:ea typeface="Nanum Gothic"/>
                <a:cs typeface="Nanum Gothic"/>
                <a:sym typeface="Nanum Gothic"/>
              </a:rPr>
              <a:t>=</a:t>
            </a:r>
            <a:endParaRPr sz="4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240" name="Google Shape;240;p24"/>
          <p:cNvCxnSpPr/>
          <p:nvPr/>
        </p:nvCxnSpPr>
        <p:spPr>
          <a:xfrm>
            <a:off x="4588450" y="1498650"/>
            <a:ext cx="0" cy="3152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41" name="Google Shape;241;p24"/>
          <p:cNvSpPr txBox="1"/>
          <p:nvPr/>
        </p:nvSpPr>
        <p:spPr>
          <a:xfrm>
            <a:off x="2392025" y="1517548"/>
            <a:ext cx="2197500" cy="31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c = int(c)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type(c)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int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print(c)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21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d = int(d)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type(d)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c = float(d)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type(d)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float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print(d)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2.0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5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2374500" y="1231750"/>
            <a:ext cx="21975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명시적 형번환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3" name="Google Shape;243;p24"/>
          <p:cNvSpPr txBox="1"/>
          <p:nvPr/>
        </p:nvSpPr>
        <p:spPr>
          <a:xfrm>
            <a:off x="177125" y="1455825"/>
            <a:ext cx="2197500" cy="3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&gt;&gt;&gt; a, b = 7, 3.0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c = a*b 	</a:t>
            </a: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  </a:t>
            </a:r>
            <a:r>
              <a:rPr i="1" lang="ko-KR" sz="1000">
                <a:latin typeface="Nanum Gothic"/>
                <a:ea typeface="Nanum Gothic"/>
                <a:cs typeface="Nanum Gothic"/>
                <a:sym typeface="Nanum Gothic"/>
              </a:rPr>
              <a:t># a 형변환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d = a/b</a:t>
            </a: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  </a:t>
            </a:r>
            <a:r>
              <a:rPr i="1" lang="ko-KR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# a 형변환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type(c)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float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print(c)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21.0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type(d)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float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print(d)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>
                <a:solidFill>
                  <a:schemeClr val="dk1"/>
                </a:solidFill>
                <a:highlight>
                  <a:srgbClr val="FFFFFF"/>
                </a:highlight>
              </a:rPr>
              <a:t>2.3333333333333335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50"/>
              </a:spcBef>
              <a:spcAft>
                <a:spcPts val="5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9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p132"/>
          <p:cNvSpPr txBox="1"/>
          <p:nvPr>
            <p:ph type="ctrTitle"/>
          </p:nvPr>
        </p:nvSpPr>
        <p:spPr>
          <a:xfrm>
            <a:off x="1143000" y="2200350"/>
            <a:ext cx="6858000" cy="6648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04. 함수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- 파이썬기초 -</a:t>
            </a:r>
            <a:endParaRPr sz="1200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133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함수</a:t>
            </a:r>
            <a:endParaRPr/>
          </a:p>
        </p:txBody>
      </p:sp>
      <p:sp>
        <p:nvSpPr>
          <p:cNvPr id="1647" name="Google Shape;1647;p13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648" name="Google Shape;1648;p133"/>
          <p:cNvSpPr txBox="1"/>
          <p:nvPr>
            <p:ph idx="4294967295" type="body"/>
          </p:nvPr>
        </p:nvSpPr>
        <p:spPr>
          <a:xfrm>
            <a:off x="1832900" y="942250"/>
            <a:ext cx="5530200" cy="474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특정한 기능을 반복해서 사용해야할때</a:t>
            </a:r>
            <a:endParaRPr b="1" sz="1800"/>
          </a:p>
        </p:txBody>
      </p:sp>
      <p:sp>
        <p:nvSpPr>
          <p:cNvPr id="1649" name="Google Shape;1649;p133"/>
          <p:cNvSpPr txBox="1"/>
          <p:nvPr/>
        </p:nvSpPr>
        <p:spPr>
          <a:xfrm>
            <a:off x="3681850" y="3782550"/>
            <a:ext cx="5290200" cy="12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15-1 함수.ipynb</a:t>
            </a:r>
            <a:endParaRPr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이미지 출처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uFill>
                  <a:noFill/>
                </a:uFill>
                <a:hlinkClick r:id="rId3"/>
              </a:rPr>
              <a:t>https://terms.naver.com/entry.nhn?docId=2039077&amp;cid=47308&amp;categoryId=47308</a:t>
            </a:r>
            <a:r>
              <a:rPr lang="ko-KR" sz="800"/>
              <a:t> </a:t>
            </a:r>
            <a:endParaRPr sz="800"/>
          </a:p>
        </p:txBody>
      </p:sp>
      <p:pic>
        <p:nvPicPr>
          <p:cNvPr id="1650" name="Google Shape;1650;p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3450" y="1707600"/>
            <a:ext cx="4021850" cy="198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1" name="Google Shape;1651;p133"/>
          <p:cNvSpPr txBox="1"/>
          <p:nvPr>
            <p:ph idx="4294967295" type="body"/>
          </p:nvPr>
        </p:nvSpPr>
        <p:spPr>
          <a:xfrm>
            <a:off x="5091950" y="1718600"/>
            <a:ext cx="3423900" cy="2160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def func(a, b):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print(“함수입니다.”)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return a +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func_test = func(1, 2)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print(func_test)</a:t>
            </a:r>
            <a:endParaRPr sz="1200"/>
          </a:p>
        </p:txBody>
      </p:sp>
      <p:cxnSp>
        <p:nvCxnSpPr>
          <p:cNvPr id="1652" name="Google Shape;1652;p133"/>
          <p:cNvCxnSpPr/>
          <p:nvPr/>
        </p:nvCxnSpPr>
        <p:spPr>
          <a:xfrm>
            <a:off x="5454575" y="1825775"/>
            <a:ext cx="32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3" name="Google Shape;1653;p133"/>
          <p:cNvCxnSpPr/>
          <p:nvPr/>
        </p:nvCxnSpPr>
        <p:spPr>
          <a:xfrm>
            <a:off x="5835575" y="1825775"/>
            <a:ext cx="32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4" name="Google Shape;1654;p133"/>
          <p:cNvSpPr txBox="1"/>
          <p:nvPr>
            <p:ph idx="4294967295" type="body"/>
          </p:nvPr>
        </p:nvSpPr>
        <p:spPr>
          <a:xfrm>
            <a:off x="5274200" y="1473263"/>
            <a:ext cx="634500" cy="2958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800">
                <a:solidFill>
                  <a:srgbClr val="FF0000"/>
                </a:solidFill>
              </a:rPr>
              <a:t>함수이름</a:t>
            </a:r>
            <a:endParaRPr b="1" sz="800">
              <a:solidFill>
                <a:srgbClr val="FF0000"/>
              </a:solidFill>
            </a:endParaRPr>
          </a:p>
        </p:txBody>
      </p:sp>
      <p:sp>
        <p:nvSpPr>
          <p:cNvPr id="1655" name="Google Shape;1655;p133"/>
          <p:cNvSpPr txBox="1"/>
          <p:nvPr>
            <p:ph idx="4294967295" type="body"/>
          </p:nvPr>
        </p:nvSpPr>
        <p:spPr>
          <a:xfrm>
            <a:off x="5807600" y="1473263"/>
            <a:ext cx="634500" cy="2958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800">
                <a:solidFill>
                  <a:srgbClr val="FF0000"/>
                </a:solidFill>
              </a:rPr>
              <a:t>인자</a:t>
            </a:r>
            <a:endParaRPr b="1" sz="800">
              <a:solidFill>
                <a:srgbClr val="FF0000"/>
              </a:solidFill>
            </a:endParaRPr>
          </a:p>
        </p:txBody>
      </p:sp>
      <p:cxnSp>
        <p:nvCxnSpPr>
          <p:cNvPr id="1656" name="Google Shape;1656;p133"/>
          <p:cNvCxnSpPr/>
          <p:nvPr/>
        </p:nvCxnSpPr>
        <p:spPr>
          <a:xfrm>
            <a:off x="6760725" y="2091825"/>
            <a:ext cx="0" cy="59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7" name="Google Shape;1657;p133"/>
          <p:cNvSpPr txBox="1"/>
          <p:nvPr>
            <p:ph idx="4294967295" type="body"/>
          </p:nvPr>
        </p:nvSpPr>
        <p:spPr>
          <a:xfrm>
            <a:off x="6710900" y="2192963"/>
            <a:ext cx="634500" cy="2958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800">
                <a:solidFill>
                  <a:srgbClr val="FF0000"/>
                </a:solidFill>
              </a:rPr>
              <a:t>코드블록</a:t>
            </a:r>
            <a:endParaRPr b="1" sz="800">
              <a:solidFill>
                <a:srgbClr val="FF0000"/>
              </a:solidFill>
            </a:endParaRPr>
          </a:p>
        </p:txBody>
      </p:sp>
      <p:cxnSp>
        <p:nvCxnSpPr>
          <p:cNvPr id="1658" name="Google Shape;1658;p133"/>
          <p:cNvCxnSpPr/>
          <p:nvPr/>
        </p:nvCxnSpPr>
        <p:spPr>
          <a:xfrm>
            <a:off x="5378375" y="2663975"/>
            <a:ext cx="87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9" name="Google Shape;1659;p133"/>
          <p:cNvSpPr txBox="1"/>
          <p:nvPr>
            <p:ph idx="4294967295" type="body"/>
          </p:nvPr>
        </p:nvSpPr>
        <p:spPr>
          <a:xfrm>
            <a:off x="5606975" y="2591138"/>
            <a:ext cx="634500" cy="2958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800">
                <a:solidFill>
                  <a:srgbClr val="FF0000"/>
                </a:solidFill>
              </a:rPr>
              <a:t>반환값</a:t>
            </a:r>
            <a:endParaRPr b="1" sz="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4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p134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함수</a:t>
            </a:r>
            <a:endParaRPr/>
          </a:p>
        </p:txBody>
      </p:sp>
      <p:sp>
        <p:nvSpPr>
          <p:cNvPr id="1666" name="Google Shape;1666;p13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667" name="Google Shape;1667;p134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함수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668" name="Google Shape;1668;p134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 인자 X / 반환값 X</a:t>
            </a:r>
            <a:endParaRPr b="1" sz="1800"/>
          </a:p>
        </p:txBody>
      </p:sp>
      <p:cxnSp>
        <p:nvCxnSpPr>
          <p:cNvPr id="1669" name="Google Shape;1669;p134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0" name="Google Shape;1670;p134"/>
          <p:cNvSpPr txBox="1"/>
          <p:nvPr>
            <p:ph idx="4294967295" type="body"/>
          </p:nvPr>
        </p:nvSpPr>
        <p:spPr>
          <a:xfrm>
            <a:off x="539625" y="1492350"/>
            <a:ext cx="3695100" cy="832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print(“Hello, Function”)</a:t>
            </a:r>
            <a:endParaRPr sz="1200"/>
          </a:p>
        </p:txBody>
      </p:sp>
      <p:sp>
        <p:nvSpPr>
          <p:cNvPr id="1671" name="Google Shape;1671;p134"/>
          <p:cNvSpPr txBox="1"/>
          <p:nvPr>
            <p:ph idx="4294967295" type="body"/>
          </p:nvPr>
        </p:nvSpPr>
        <p:spPr>
          <a:xfrm>
            <a:off x="488800" y="25668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인자 O / 반환값 X</a:t>
            </a:r>
            <a:endParaRPr b="1" sz="1800"/>
          </a:p>
        </p:txBody>
      </p:sp>
      <p:cxnSp>
        <p:nvCxnSpPr>
          <p:cNvPr id="1672" name="Google Shape;1672;p134"/>
          <p:cNvCxnSpPr/>
          <p:nvPr/>
        </p:nvCxnSpPr>
        <p:spPr>
          <a:xfrm flipH="1" rot="10800000">
            <a:off x="598600" y="30163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3" name="Google Shape;1673;p134"/>
          <p:cNvSpPr txBox="1"/>
          <p:nvPr>
            <p:ph idx="4294967295" type="body"/>
          </p:nvPr>
        </p:nvSpPr>
        <p:spPr>
          <a:xfrm>
            <a:off x="539625" y="3092550"/>
            <a:ext cx="3695100" cy="832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func(name):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print(“Hello, ” + name)</a:t>
            </a:r>
            <a:endParaRPr sz="1200"/>
          </a:p>
        </p:txBody>
      </p:sp>
      <p:sp>
        <p:nvSpPr>
          <p:cNvPr id="1674" name="Google Shape;1674;p134"/>
          <p:cNvSpPr txBox="1"/>
          <p:nvPr>
            <p:ph idx="4294967295" type="body"/>
          </p:nvPr>
        </p:nvSpPr>
        <p:spPr>
          <a:xfrm>
            <a:off x="4679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인자 O / 반환값 O</a:t>
            </a:r>
            <a:endParaRPr b="1" sz="1800"/>
          </a:p>
        </p:txBody>
      </p:sp>
      <p:cxnSp>
        <p:nvCxnSpPr>
          <p:cNvPr id="1675" name="Google Shape;1675;p134"/>
          <p:cNvCxnSpPr/>
          <p:nvPr/>
        </p:nvCxnSpPr>
        <p:spPr>
          <a:xfrm flipH="1" rot="10800000">
            <a:off x="4789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6" name="Google Shape;1676;p134"/>
          <p:cNvSpPr txBox="1"/>
          <p:nvPr>
            <p:ph idx="4294967295" type="body"/>
          </p:nvPr>
        </p:nvSpPr>
        <p:spPr>
          <a:xfrm>
            <a:off x="4730625" y="1492350"/>
            <a:ext cx="3695100" cy="832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func(a, b):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return a +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77" name="Google Shape;1677;p134"/>
          <p:cNvSpPr txBox="1"/>
          <p:nvPr>
            <p:ph idx="4294967295" type="body"/>
          </p:nvPr>
        </p:nvSpPr>
        <p:spPr>
          <a:xfrm>
            <a:off x="4679800" y="25668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인자 X / 반환값 O </a:t>
            </a:r>
            <a:endParaRPr b="1" sz="1800"/>
          </a:p>
        </p:txBody>
      </p:sp>
      <p:cxnSp>
        <p:nvCxnSpPr>
          <p:cNvPr id="1678" name="Google Shape;1678;p134"/>
          <p:cNvCxnSpPr/>
          <p:nvPr/>
        </p:nvCxnSpPr>
        <p:spPr>
          <a:xfrm flipH="1" rot="10800000">
            <a:off x="4789600" y="30163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9" name="Google Shape;1679;p134"/>
          <p:cNvSpPr txBox="1"/>
          <p:nvPr>
            <p:ph idx="4294967295" type="body"/>
          </p:nvPr>
        </p:nvSpPr>
        <p:spPr>
          <a:xfrm>
            <a:off x="4730625" y="3092550"/>
            <a:ext cx="3695100" cy="832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return 3, 5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13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변수의 유효범위</a:t>
            </a:r>
            <a:endParaRPr/>
          </a:p>
        </p:txBody>
      </p:sp>
      <p:sp>
        <p:nvSpPr>
          <p:cNvPr id="1686" name="Google Shape;1686;p13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687" name="Google Shape;1687;p135"/>
          <p:cNvSpPr txBox="1"/>
          <p:nvPr/>
        </p:nvSpPr>
        <p:spPr>
          <a:xfrm>
            <a:off x="997500" y="1531788"/>
            <a:ext cx="2600700" cy="18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200">
                <a:latin typeface="Nanum Gothic"/>
                <a:ea typeface="Nanum Gothic"/>
                <a:cs typeface="Nanum Gothic"/>
                <a:sym typeface="Nanum Gothic"/>
              </a:rPr>
              <a:t>전</a:t>
            </a:r>
            <a:r>
              <a:rPr b="1" lang="ko-KR" sz="2200">
                <a:latin typeface="Nanum Gothic"/>
                <a:ea typeface="Nanum Gothic"/>
                <a:cs typeface="Nanum Gothic"/>
                <a:sym typeface="Nanum Gothic"/>
              </a:rPr>
              <a:t>역변수</a:t>
            </a:r>
            <a:endParaRPr b="1" sz="2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88" name="Google Shape;1688;p135"/>
          <p:cNvSpPr txBox="1"/>
          <p:nvPr/>
        </p:nvSpPr>
        <p:spPr>
          <a:xfrm>
            <a:off x="5044150" y="1531788"/>
            <a:ext cx="2600700" cy="18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200">
                <a:latin typeface="Nanum Gothic"/>
                <a:ea typeface="Nanum Gothic"/>
                <a:cs typeface="Nanum Gothic"/>
                <a:sym typeface="Nanum Gothic"/>
              </a:rPr>
              <a:t>지역변수</a:t>
            </a:r>
            <a:endParaRPr b="1" sz="2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89" name="Google Shape;1689;p135"/>
          <p:cNvSpPr txBox="1"/>
          <p:nvPr/>
        </p:nvSpPr>
        <p:spPr>
          <a:xfrm>
            <a:off x="3271650" y="2571738"/>
            <a:ext cx="2600700" cy="18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200">
                <a:latin typeface="Nanum Gothic"/>
                <a:ea typeface="Nanum Gothic"/>
                <a:cs typeface="Nanum Gothic"/>
                <a:sym typeface="Nanum Gothic"/>
              </a:rPr>
              <a:t>Scope</a:t>
            </a:r>
            <a:endParaRPr b="1" sz="22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p136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변수의 유효범위</a:t>
            </a:r>
            <a:endParaRPr/>
          </a:p>
        </p:txBody>
      </p:sp>
      <p:sp>
        <p:nvSpPr>
          <p:cNvPr id="1696" name="Google Shape;1696;p13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697" name="Google Shape;1697;p136"/>
          <p:cNvSpPr/>
          <p:nvPr/>
        </p:nvSpPr>
        <p:spPr>
          <a:xfrm>
            <a:off x="4767875" y="1124100"/>
            <a:ext cx="4110600" cy="3380700"/>
          </a:xfrm>
          <a:prstGeom prst="rect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136"/>
          <p:cNvSpPr txBox="1"/>
          <p:nvPr/>
        </p:nvSpPr>
        <p:spPr>
          <a:xfrm>
            <a:off x="4724400" y="1132600"/>
            <a:ext cx="16434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전역 영역</a:t>
            </a:r>
            <a:endParaRPr b="1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99" name="Google Shape;1699;p136"/>
          <p:cNvSpPr/>
          <p:nvPr/>
        </p:nvSpPr>
        <p:spPr>
          <a:xfrm>
            <a:off x="5891950" y="1600900"/>
            <a:ext cx="2756400" cy="2759100"/>
          </a:xfrm>
          <a:prstGeom prst="rect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136"/>
          <p:cNvSpPr txBox="1"/>
          <p:nvPr/>
        </p:nvSpPr>
        <p:spPr>
          <a:xfrm>
            <a:off x="5940392" y="1600912"/>
            <a:ext cx="1364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6AA84F"/>
                </a:solidFill>
                <a:latin typeface="Nanum Gothic"/>
                <a:ea typeface="Nanum Gothic"/>
                <a:cs typeface="Nanum Gothic"/>
                <a:sym typeface="Nanum Gothic"/>
              </a:rPr>
              <a:t>func1() 영역</a:t>
            </a:r>
            <a:endParaRPr b="1">
              <a:solidFill>
                <a:srgbClr val="6AA84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01" name="Google Shape;1701;p136"/>
          <p:cNvSpPr txBox="1"/>
          <p:nvPr/>
        </p:nvSpPr>
        <p:spPr>
          <a:xfrm>
            <a:off x="4767875" y="1864950"/>
            <a:ext cx="9027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a = 1</a:t>
            </a:r>
            <a:endParaRPr b="1" sz="1500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b = 2</a:t>
            </a:r>
            <a:endParaRPr b="1" sz="1500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c = 5</a:t>
            </a:r>
            <a:endParaRPr b="1" sz="1500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02" name="Google Shape;1702;p136"/>
          <p:cNvSpPr txBox="1"/>
          <p:nvPr/>
        </p:nvSpPr>
        <p:spPr>
          <a:xfrm>
            <a:off x="5940400" y="2695425"/>
            <a:ext cx="9027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6AA84F"/>
                </a:solidFill>
                <a:latin typeface="Nanum Gothic"/>
                <a:ea typeface="Nanum Gothic"/>
                <a:cs typeface="Nanum Gothic"/>
                <a:sym typeface="Nanum Gothic"/>
              </a:rPr>
              <a:t>a = 3</a:t>
            </a:r>
            <a:endParaRPr b="1" sz="1600">
              <a:solidFill>
                <a:srgbClr val="6AA84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6AA84F"/>
                </a:solidFill>
                <a:latin typeface="Nanum Gothic"/>
                <a:ea typeface="Nanum Gothic"/>
                <a:cs typeface="Nanum Gothic"/>
                <a:sym typeface="Nanum Gothic"/>
              </a:rPr>
              <a:t>b = 4</a:t>
            </a:r>
            <a:endParaRPr b="1" sz="1600">
              <a:solidFill>
                <a:srgbClr val="6AA84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03" name="Google Shape;1703;p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700" y="774925"/>
            <a:ext cx="2938800" cy="379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137"/>
          <p:cNvSpPr/>
          <p:nvPr/>
        </p:nvSpPr>
        <p:spPr>
          <a:xfrm>
            <a:off x="4789800" y="1166675"/>
            <a:ext cx="4125600" cy="3380700"/>
          </a:xfrm>
          <a:prstGeom prst="rect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137"/>
          <p:cNvSpPr/>
          <p:nvPr/>
        </p:nvSpPr>
        <p:spPr>
          <a:xfrm>
            <a:off x="5662700" y="1720175"/>
            <a:ext cx="3076500" cy="2673900"/>
          </a:xfrm>
          <a:prstGeom prst="rect">
            <a:avLst/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137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변수의 유효범위</a:t>
            </a:r>
            <a:endParaRPr/>
          </a:p>
        </p:txBody>
      </p:sp>
      <p:sp>
        <p:nvSpPr>
          <p:cNvPr id="1712" name="Google Shape;1712;p13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713" name="Google Shape;1713;p137"/>
          <p:cNvSpPr txBox="1"/>
          <p:nvPr/>
        </p:nvSpPr>
        <p:spPr>
          <a:xfrm>
            <a:off x="4789800" y="1166675"/>
            <a:ext cx="16434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전역 영역</a:t>
            </a:r>
            <a:endParaRPr b="1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14" name="Google Shape;1714;p137"/>
          <p:cNvSpPr/>
          <p:nvPr/>
        </p:nvSpPr>
        <p:spPr>
          <a:xfrm>
            <a:off x="6650450" y="2094875"/>
            <a:ext cx="1830300" cy="2120400"/>
          </a:xfrm>
          <a:prstGeom prst="rect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137"/>
          <p:cNvSpPr txBox="1"/>
          <p:nvPr/>
        </p:nvSpPr>
        <p:spPr>
          <a:xfrm>
            <a:off x="6650450" y="2171075"/>
            <a:ext cx="15243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6AA84F"/>
                </a:solidFill>
                <a:latin typeface="Nanum Gothic"/>
                <a:ea typeface="Nanum Gothic"/>
                <a:cs typeface="Nanum Gothic"/>
                <a:sym typeface="Nanum Gothic"/>
              </a:rPr>
              <a:t>func1() 영역</a:t>
            </a:r>
            <a:endParaRPr b="1">
              <a:solidFill>
                <a:srgbClr val="6AA84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16" name="Google Shape;1716;p137"/>
          <p:cNvSpPr txBox="1"/>
          <p:nvPr/>
        </p:nvSpPr>
        <p:spPr>
          <a:xfrm>
            <a:off x="4789800" y="1950100"/>
            <a:ext cx="9027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a = 1</a:t>
            </a:r>
            <a:endParaRPr b="1" sz="1500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b = 2</a:t>
            </a:r>
            <a:endParaRPr b="1" sz="1500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rgbClr val="0000FF"/>
                </a:solidFill>
                <a:latin typeface="Nanum Gothic"/>
                <a:ea typeface="Nanum Gothic"/>
                <a:cs typeface="Nanum Gothic"/>
                <a:sym typeface="Nanum Gothic"/>
              </a:rPr>
              <a:t>c = 5</a:t>
            </a:r>
            <a:endParaRPr b="1" sz="1500">
              <a:solidFill>
                <a:srgbClr val="00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17" name="Google Shape;1717;p137"/>
          <p:cNvSpPr txBox="1"/>
          <p:nvPr/>
        </p:nvSpPr>
        <p:spPr>
          <a:xfrm>
            <a:off x="6939194" y="2936075"/>
            <a:ext cx="9909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6AA84F"/>
                </a:solidFill>
                <a:latin typeface="Nanum Gothic"/>
                <a:ea typeface="Nanum Gothic"/>
                <a:cs typeface="Nanum Gothic"/>
                <a:sym typeface="Nanum Gothic"/>
              </a:rPr>
              <a:t>a = 3</a:t>
            </a:r>
            <a:endParaRPr b="1" sz="1600">
              <a:solidFill>
                <a:srgbClr val="6AA84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6AA84F"/>
                </a:solidFill>
                <a:latin typeface="Nanum Gothic"/>
                <a:ea typeface="Nanum Gothic"/>
                <a:cs typeface="Nanum Gothic"/>
                <a:sym typeface="Nanum Gothic"/>
              </a:rPr>
              <a:t>b = 4</a:t>
            </a:r>
            <a:endParaRPr b="1" sz="1600">
              <a:solidFill>
                <a:srgbClr val="6AA84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18" name="Google Shape;1718;p137"/>
          <p:cNvSpPr txBox="1"/>
          <p:nvPr/>
        </p:nvSpPr>
        <p:spPr>
          <a:xfrm>
            <a:off x="5662690" y="1735631"/>
            <a:ext cx="12057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9900FF"/>
                </a:solidFill>
                <a:latin typeface="Nanum Gothic"/>
                <a:ea typeface="Nanum Gothic"/>
                <a:cs typeface="Nanum Gothic"/>
                <a:sym typeface="Nanum Gothic"/>
              </a:rPr>
              <a:t>func2() 영역</a:t>
            </a:r>
            <a:endParaRPr b="1">
              <a:solidFill>
                <a:srgbClr val="99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19" name="Google Shape;1719;p137"/>
          <p:cNvSpPr txBox="1"/>
          <p:nvPr/>
        </p:nvSpPr>
        <p:spPr>
          <a:xfrm>
            <a:off x="5662694" y="2936075"/>
            <a:ext cx="9909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9900FF"/>
                </a:solidFill>
                <a:latin typeface="Nanum Gothic"/>
                <a:ea typeface="Nanum Gothic"/>
                <a:cs typeface="Nanum Gothic"/>
                <a:sym typeface="Nanum Gothic"/>
              </a:rPr>
              <a:t>a = 5</a:t>
            </a:r>
            <a:endParaRPr b="1" sz="1600">
              <a:solidFill>
                <a:srgbClr val="9900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rgbClr val="9900FF"/>
                </a:solidFill>
                <a:latin typeface="Nanum Gothic"/>
                <a:ea typeface="Nanum Gothic"/>
                <a:cs typeface="Nanum Gothic"/>
                <a:sym typeface="Nanum Gothic"/>
              </a:rPr>
              <a:t>b = 6</a:t>
            </a:r>
            <a:endParaRPr b="1" sz="1600">
              <a:solidFill>
                <a:srgbClr val="9900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20" name="Google Shape;1720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75" y="1166675"/>
            <a:ext cx="3944675" cy="342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5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p138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변수의 유효범위</a:t>
            </a:r>
            <a:endParaRPr/>
          </a:p>
        </p:txBody>
      </p:sp>
      <p:sp>
        <p:nvSpPr>
          <p:cNvPr id="1727" name="Google Shape;1727;p13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728" name="Google Shape;1728;p138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함수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729" name="Google Shape;1729;p138"/>
          <p:cNvSpPr txBox="1"/>
          <p:nvPr>
            <p:ph idx="4294967295" type="body"/>
          </p:nvPr>
        </p:nvSpPr>
        <p:spPr>
          <a:xfrm>
            <a:off x="545675" y="1011975"/>
            <a:ext cx="3695100" cy="367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a = 5 </a:t>
            </a:r>
            <a:r>
              <a:rPr b="1" lang="ko-KR" sz="1200">
                <a:solidFill>
                  <a:srgbClr val="FF0000"/>
                </a:solidFill>
              </a:rPr>
              <a:t># 전역변수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def func1():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a = 1 </a:t>
            </a:r>
            <a:r>
              <a:rPr b="1" lang="ko-KR" sz="1200">
                <a:solidFill>
                  <a:srgbClr val="FF0000"/>
                </a:solidFill>
              </a:rPr>
              <a:t># func1 에서만 사용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print(a)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func1() </a:t>
            </a:r>
            <a:r>
              <a:rPr b="1" lang="ko-KR" sz="1200">
                <a:solidFill>
                  <a:srgbClr val="FF0000"/>
                </a:solidFill>
              </a:rPr>
              <a:t># 출력값: ? 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print(a) </a:t>
            </a:r>
            <a:r>
              <a:rPr b="1" lang="ko-KR" sz="1200">
                <a:solidFill>
                  <a:srgbClr val="FF0000"/>
                </a:solidFill>
              </a:rPr>
              <a:t># 출력값: ?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def func2():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print(a) </a:t>
            </a:r>
            <a:r>
              <a:rPr b="1" lang="ko-KR" sz="1200">
                <a:solidFill>
                  <a:srgbClr val="FF0000"/>
                </a:solidFill>
              </a:rPr>
              <a:t># 전역변수 사용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func2() </a:t>
            </a:r>
            <a:r>
              <a:rPr b="1" lang="ko-KR" sz="1200">
                <a:solidFill>
                  <a:srgbClr val="FF0000"/>
                </a:solidFill>
              </a:rPr>
              <a:t># 출력값: ?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30" name="Google Shape;1730;p138"/>
          <p:cNvSpPr txBox="1"/>
          <p:nvPr>
            <p:ph idx="4294967295" type="body"/>
          </p:nvPr>
        </p:nvSpPr>
        <p:spPr>
          <a:xfrm>
            <a:off x="4660475" y="1011975"/>
            <a:ext cx="3695100" cy="367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def func3():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global a </a:t>
            </a:r>
            <a:r>
              <a:rPr b="1" lang="ko-KR" sz="1200">
                <a:solidFill>
                  <a:srgbClr val="FF0000"/>
                </a:solidFill>
              </a:rPr>
              <a:t># 전역변수 사용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a = 1 </a:t>
            </a:r>
            <a:r>
              <a:rPr b="1" lang="ko-KR" sz="1200">
                <a:solidFill>
                  <a:srgbClr val="FF0000"/>
                </a:solidFill>
              </a:rPr>
              <a:t># 전역변수 변경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print(a)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func3() </a:t>
            </a:r>
            <a:r>
              <a:rPr b="1" lang="ko-KR" sz="1200">
                <a:solidFill>
                  <a:srgbClr val="FF0000"/>
                </a:solidFill>
              </a:rPr>
              <a:t># 출력값: ?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print(a) </a:t>
            </a:r>
            <a:r>
              <a:rPr b="1" lang="ko-KR" sz="1200">
                <a:solidFill>
                  <a:srgbClr val="FF0000"/>
                </a:solidFill>
              </a:rPr>
              <a:t># 출력값: ?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139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변수의 유효범위</a:t>
            </a:r>
            <a:endParaRPr/>
          </a:p>
        </p:txBody>
      </p:sp>
      <p:sp>
        <p:nvSpPr>
          <p:cNvPr id="1737" name="Google Shape;1737;p13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738" name="Google Shape;1738;p139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함수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739" name="Google Shape;1739;p139"/>
          <p:cNvSpPr txBox="1"/>
          <p:nvPr>
            <p:ph idx="4294967295" type="body"/>
          </p:nvPr>
        </p:nvSpPr>
        <p:spPr>
          <a:xfrm>
            <a:off x="545675" y="1011975"/>
            <a:ext cx="3695100" cy="367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a = 5 </a:t>
            </a:r>
            <a:r>
              <a:rPr b="1" lang="ko-KR" sz="1200">
                <a:solidFill>
                  <a:srgbClr val="FF0000"/>
                </a:solidFill>
              </a:rPr>
              <a:t># 전역변수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def func1():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a = 1 </a:t>
            </a:r>
            <a:r>
              <a:rPr b="1" lang="ko-KR" sz="1200">
                <a:solidFill>
                  <a:srgbClr val="FF0000"/>
                </a:solidFill>
              </a:rPr>
              <a:t># func1 에서만 사용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print(a)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func1() </a:t>
            </a:r>
            <a:r>
              <a:rPr b="1" lang="ko-KR" sz="1200">
                <a:solidFill>
                  <a:srgbClr val="FF0000"/>
                </a:solidFill>
              </a:rPr>
              <a:t># 1 출력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print(a) </a:t>
            </a:r>
            <a:r>
              <a:rPr b="1" lang="ko-KR" sz="1200">
                <a:solidFill>
                  <a:srgbClr val="FF0000"/>
                </a:solidFill>
              </a:rPr>
              <a:t># 5 출력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def func2():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print(a) </a:t>
            </a:r>
            <a:r>
              <a:rPr b="1" lang="ko-KR" sz="1200">
                <a:solidFill>
                  <a:srgbClr val="FF0000"/>
                </a:solidFill>
              </a:rPr>
              <a:t># 전역변수 사용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func2() </a:t>
            </a:r>
            <a:r>
              <a:rPr b="1" lang="ko-KR" sz="1200">
                <a:solidFill>
                  <a:srgbClr val="FF0000"/>
                </a:solidFill>
              </a:rPr>
              <a:t># 5 출력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40" name="Google Shape;1740;p139"/>
          <p:cNvSpPr txBox="1"/>
          <p:nvPr>
            <p:ph idx="4294967295" type="body"/>
          </p:nvPr>
        </p:nvSpPr>
        <p:spPr>
          <a:xfrm>
            <a:off x="4660475" y="1011975"/>
            <a:ext cx="3695100" cy="367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def func3():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global a </a:t>
            </a:r>
            <a:r>
              <a:rPr b="1" lang="ko-KR" sz="1200">
                <a:solidFill>
                  <a:srgbClr val="FF0000"/>
                </a:solidFill>
              </a:rPr>
              <a:t># 전역변수 사용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a = 1 </a:t>
            </a:r>
            <a:r>
              <a:rPr b="1" lang="ko-KR" sz="1200">
                <a:solidFill>
                  <a:srgbClr val="FF0000"/>
                </a:solidFill>
              </a:rPr>
              <a:t># 전역변수 변경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print(a)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func3() </a:t>
            </a:r>
            <a:r>
              <a:rPr b="1" lang="ko-KR" sz="1200">
                <a:solidFill>
                  <a:srgbClr val="FF0000"/>
                </a:solidFill>
              </a:rPr>
              <a:t># 1 출력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print(a) </a:t>
            </a:r>
            <a:r>
              <a:rPr b="1" lang="ko-KR" sz="1200">
                <a:solidFill>
                  <a:srgbClr val="FF0000"/>
                </a:solidFill>
              </a:rPr>
              <a:t>#1 출력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5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140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연습문제1</a:t>
            </a:r>
            <a:endParaRPr/>
          </a:p>
        </p:txBody>
      </p:sp>
      <p:sp>
        <p:nvSpPr>
          <p:cNvPr id="1747" name="Google Shape;1747;p14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실습15.ipynb </a:t>
            </a:r>
            <a:endParaRPr b="1" sz="1000"/>
          </a:p>
        </p:txBody>
      </p:sp>
      <p:sp>
        <p:nvSpPr>
          <p:cNvPr id="1748" name="Google Shape;1748;p14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749" name="Google Shape;1749;p140"/>
          <p:cNvSpPr txBox="1"/>
          <p:nvPr>
            <p:ph idx="4294967295" type="body"/>
          </p:nvPr>
        </p:nvSpPr>
        <p:spPr>
          <a:xfrm>
            <a:off x="1833225" y="1696100"/>
            <a:ext cx="5709300" cy="144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사칙연산 함수만들기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ex)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calc(5, 6)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덧셈: 11, 뺄셈: -1, 곱셈: 30, 나눗셈: 0.8333333333333334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a= calc(5,6)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return Type: (덧셈결과, 뺄셈결과, 곱셈결과, 나눗셈결과)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p141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연습문제2</a:t>
            </a:r>
            <a:endParaRPr/>
          </a:p>
        </p:txBody>
      </p:sp>
      <p:sp>
        <p:nvSpPr>
          <p:cNvPr id="1756" name="Google Shape;1756;p14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실습16.ipynb </a:t>
            </a:r>
            <a:endParaRPr b="1" sz="1000"/>
          </a:p>
        </p:txBody>
      </p:sp>
      <p:sp>
        <p:nvSpPr>
          <p:cNvPr id="1757" name="Google Shape;1757;p14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758" name="Google Shape;1758;p141"/>
          <p:cNvSpPr txBox="1"/>
          <p:nvPr>
            <p:ph idx="4294967295" type="body"/>
          </p:nvPr>
        </p:nvSpPr>
        <p:spPr>
          <a:xfrm>
            <a:off x="1717350" y="1187250"/>
            <a:ext cx="5709300" cy="3498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해당값을 모두 찾아 위치를 리턴해주는 함수만들기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ex)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&gt;&gt;&gt; lis = [1, 2, 3, 1, 4, 2, 1]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&gt;&gt;&gt; allindex(lis, 1)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[0, 3, 6]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def allinedx(a, b):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 2</a:t>
            </a:r>
            <a:endParaRPr/>
          </a:p>
        </p:txBody>
      </p:sp>
      <p:sp>
        <p:nvSpPr>
          <p:cNvPr id="250" name="Google Shape;250;p2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4장 변수</a:t>
            </a:r>
            <a:endParaRPr/>
          </a:p>
        </p:txBody>
      </p:sp>
      <p:sp>
        <p:nvSpPr>
          <p:cNvPr id="251" name="Google Shape;251;p25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04-1 실습01.ipynb </a:t>
            </a:r>
            <a:endParaRPr b="1" sz="1000"/>
          </a:p>
        </p:txBody>
      </p:sp>
      <p:sp>
        <p:nvSpPr>
          <p:cNvPr id="252" name="Google Shape;252;p25"/>
          <p:cNvSpPr txBox="1"/>
          <p:nvPr>
            <p:ph idx="4294967295" type="body"/>
          </p:nvPr>
        </p:nvSpPr>
        <p:spPr>
          <a:xfrm>
            <a:off x="1998450" y="1227350"/>
            <a:ext cx="5147100" cy="59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반 평균을 구하시오.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단 변수를 사용하여 계산하고,</a:t>
            </a:r>
            <a:br>
              <a:rPr b="1" lang="ko-KR" sz="1800"/>
            </a:br>
            <a:r>
              <a:rPr b="1" lang="ko-KR" sz="1800"/>
              <a:t> 변수의 이름을 학생의 이름으로 하십시요.</a:t>
            </a:r>
            <a:br>
              <a:rPr b="1" lang="ko-KR" sz="1800"/>
            </a:br>
            <a:r>
              <a:rPr b="1" lang="ko-KR" sz="1800"/>
              <a:t>- 반드시 정수로 출력하십시요.</a:t>
            </a:r>
            <a:endParaRPr b="1" sz="1800"/>
          </a:p>
        </p:txBody>
      </p:sp>
      <p:graphicFrame>
        <p:nvGraphicFramePr>
          <p:cNvPr id="253" name="Google Shape;253;p25"/>
          <p:cNvGraphicFramePr/>
          <p:nvPr/>
        </p:nvGraphicFramePr>
        <p:xfrm>
          <a:off x="3125750" y="2904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{03DC7349-85B5-4498-B492-163DD58C58E0}</a:tableStyleId>
              </a:tblPr>
              <a:tblGrid>
                <a:gridCol w="1446250"/>
                <a:gridCol w="1446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이름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/>
                        <a:t>점수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mike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80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judy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75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sera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100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3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142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lambda함수</a:t>
            </a:r>
            <a:endParaRPr/>
          </a:p>
        </p:txBody>
      </p:sp>
      <p:sp>
        <p:nvSpPr>
          <p:cNvPr id="1765" name="Google Shape;1765;p14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766" name="Google Shape;1766;p142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함수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767" name="Google Shape;1767;p142"/>
          <p:cNvSpPr txBox="1"/>
          <p:nvPr>
            <p:ph idx="4294967295" type="body"/>
          </p:nvPr>
        </p:nvSpPr>
        <p:spPr>
          <a:xfrm>
            <a:off x="2457750" y="1256025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이름 없는 함수</a:t>
            </a:r>
            <a:br>
              <a:rPr b="1" lang="ko-KR" sz="1800"/>
            </a:br>
            <a:r>
              <a:rPr b="1" lang="ko-KR" sz="1800"/>
              <a:t>(lambda &lt;인자&gt; : &lt;코드&gt;) (전달인자)</a:t>
            </a:r>
            <a:endParaRPr b="1" sz="1800"/>
          </a:p>
        </p:txBody>
      </p:sp>
      <p:sp>
        <p:nvSpPr>
          <p:cNvPr id="1768" name="Google Shape;1768;p142"/>
          <p:cNvSpPr txBox="1"/>
          <p:nvPr>
            <p:ph idx="4294967295" type="body"/>
          </p:nvPr>
        </p:nvSpPr>
        <p:spPr>
          <a:xfrm>
            <a:off x="2881575" y="2469775"/>
            <a:ext cx="3695100" cy="2004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(lambda x : x**2) (3)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9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temp_func = lambda x,y : x*y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temp_func(3,9)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27</a:t>
            </a:r>
            <a:endParaRPr sz="1200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p143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함수응용 #1</a:t>
            </a:r>
            <a:endParaRPr/>
          </a:p>
        </p:txBody>
      </p:sp>
      <p:sp>
        <p:nvSpPr>
          <p:cNvPr id="1775" name="Google Shape;1775;p14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776" name="Google Shape;1776;p143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인자값에 리스트 사용 (언패킹)</a:t>
            </a:r>
            <a:endParaRPr b="1" sz="1800"/>
          </a:p>
        </p:txBody>
      </p:sp>
      <p:cxnSp>
        <p:nvCxnSpPr>
          <p:cNvPr id="1777" name="Google Shape;1777;p143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8" name="Google Shape;1778;p143"/>
          <p:cNvSpPr txBox="1"/>
          <p:nvPr>
            <p:ph idx="4294967295" type="body"/>
          </p:nvPr>
        </p:nvSpPr>
        <p:spPr>
          <a:xfrm>
            <a:off x="539625" y="1339950"/>
            <a:ext cx="3695100" cy="151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func(a, b, c):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print(a, b, c)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x = [1, 2,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func(</a:t>
            </a:r>
            <a:r>
              <a:rPr b="1" lang="ko-KR" sz="1200">
                <a:solidFill>
                  <a:srgbClr val="FF0000"/>
                </a:solidFill>
              </a:rPr>
              <a:t>*x</a:t>
            </a:r>
            <a:r>
              <a:rPr lang="ko-KR" sz="1200"/>
              <a:t>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123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79" name="Google Shape;1779;p143"/>
          <p:cNvSpPr txBox="1"/>
          <p:nvPr>
            <p:ph idx="4294967295" type="body"/>
          </p:nvPr>
        </p:nvSpPr>
        <p:spPr>
          <a:xfrm>
            <a:off x="46036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가변인수와 고정인수 같이사용</a:t>
            </a:r>
            <a:endParaRPr b="1" sz="1800"/>
          </a:p>
        </p:txBody>
      </p:sp>
      <p:cxnSp>
        <p:nvCxnSpPr>
          <p:cNvPr id="1780" name="Google Shape;1780;p143"/>
          <p:cNvCxnSpPr/>
          <p:nvPr/>
        </p:nvCxnSpPr>
        <p:spPr>
          <a:xfrm flipH="1" rot="10800000">
            <a:off x="47134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1" name="Google Shape;1781;p143"/>
          <p:cNvSpPr txBox="1"/>
          <p:nvPr>
            <p:ph idx="4294967295" type="body"/>
          </p:nvPr>
        </p:nvSpPr>
        <p:spPr>
          <a:xfrm>
            <a:off x="4654425" y="1492350"/>
            <a:ext cx="3695100" cy="219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func(a, *args):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print(a, end=””)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for arg in args: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print(arg, end=””)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func(100, 1, 2, 3, 4, 5)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100 1 2 3 4 5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82" name="Google Shape;1782;p143"/>
          <p:cNvSpPr txBox="1"/>
          <p:nvPr>
            <p:ph idx="4294967295" type="body"/>
          </p:nvPr>
        </p:nvSpPr>
        <p:spPr>
          <a:xfrm>
            <a:off x="565000" y="28761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가변인수</a:t>
            </a:r>
            <a:endParaRPr b="1" sz="1800"/>
          </a:p>
        </p:txBody>
      </p:sp>
      <p:cxnSp>
        <p:nvCxnSpPr>
          <p:cNvPr id="1783" name="Google Shape;1783;p143"/>
          <p:cNvCxnSpPr/>
          <p:nvPr/>
        </p:nvCxnSpPr>
        <p:spPr>
          <a:xfrm flipH="1" rot="10800000">
            <a:off x="674800" y="33256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4" name="Google Shape;1784;p143"/>
          <p:cNvSpPr txBox="1"/>
          <p:nvPr>
            <p:ph idx="4294967295" type="body"/>
          </p:nvPr>
        </p:nvSpPr>
        <p:spPr>
          <a:xfrm>
            <a:off x="615825" y="3249450"/>
            <a:ext cx="3695100" cy="168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func(*args):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for arg in args: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print(arg)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func(1)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func(1, 2, 3, 4, 5)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144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함수응용 #2</a:t>
            </a:r>
            <a:endParaRPr/>
          </a:p>
        </p:txBody>
      </p:sp>
      <p:sp>
        <p:nvSpPr>
          <p:cNvPr id="1791" name="Google Shape;1791;p14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792" name="Google Shape;1792;p144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함수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793" name="Google Shape;1793;p144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키워드 인수 &amp; 딕셔너리 언패킹</a:t>
            </a:r>
            <a:endParaRPr b="1" sz="1800"/>
          </a:p>
        </p:txBody>
      </p:sp>
      <p:cxnSp>
        <p:nvCxnSpPr>
          <p:cNvPr id="1794" name="Google Shape;1794;p144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5" name="Google Shape;1795;p144"/>
          <p:cNvSpPr txBox="1"/>
          <p:nvPr>
            <p:ph idx="4294967295" type="body"/>
          </p:nvPr>
        </p:nvSpPr>
        <p:spPr>
          <a:xfrm>
            <a:off x="539625" y="1492350"/>
            <a:ext cx="3695100" cy="31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func(email, name):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print(“이메일 : “, email)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print(“이름 : “, name)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func(email = ”aa@aa.com”, name = “tom”)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x = {“email”: “aa@aa.com”, name: “tom”}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func(</a:t>
            </a:r>
            <a:r>
              <a:rPr b="1" lang="ko-KR" sz="1200">
                <a:solidFill>
                  <a:srgbClr val="FF0000"/>
                </a:solidFill>
              </a:rPr>
              <a:t>**x</a:t>
            </a:r>
            <a:r>
              <a:rPr lang="ko-KR" sz="1200"/>
              <a:t>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96" name="Google Shape;1796;p144"/>
          <p:cNvSpPr txBox="1"/>
          <p:nvPr>
            <p:ph idx="4294967295" type="body"/>
          </p:nvPr>
        </p:nvSpPr>
        <p:spPr>
          <a:xfrm>
            <a:off x="4679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가변 키워드인수</a:t>
            </a:r>
            <a:endParaRPr b="1" sz="1800"/>
          </a:p>
        </p:txBody>
      </p:sp>
      <p:cxnSp>
        <p:nvCxnSpPr>
          <p:cNvPr id="1797" name="Google Shape;1797;p144"/>
          <p:cNvCxnSpPr/>
          <p:nvPr/>
        </p:nvCxnSpPr>
        <p:spPr>
          <a:xfrm flipH="1" rot="10800000">
            <a:off x="4789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8" name="Google Shape;1798;p144"/>
          <p:cNvSpPr txBox="1"/>
          <p:nvPr>
            <p:ph idx="4294967295" type="body"/>
          </p:nvPr>
        </p:nvSpPr>
        <p:spPr>
          <a:xfrm>
            <a:off x="4730625" y="1492350"/>
            <a:ext cx="3695100" cy="1681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func(**kwargs):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print(“이메일 : “, kwargs[“email”])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print(“이름 : “, kwargs[“name”])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func(email = “aa@aa.com”, name=“tom”})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14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함수응용 #3</a:t>
            </a:r>
            <a:endParaRPr/>
          </a:p>
        </p:txBody>
      </p:sp>
      <p:sp>
        <p:nvSpPr>
          <p:cNvPr id="1805" name="Google Shape;1805;p14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806" name="Google Shape;1806;p145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함수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807" name="Google Shape;1807;p145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매개변수 초기값</a:t>
            </a:r>
            <a:endParaRPr b="1" sz="1800"/>
          </a:p>
        </p:txBody>
      </p:sp>
      <p:cxnSp>
        <p:nvCxnSpPr>
          <p:cNvPr id="1808" name="Google Shape;1808;p145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9" name="Google Shape;1809;p145"/>
          <p:cNvSpPr txBox="1"/>
          <p:nvPr>
            <p:ph idx="4294967295" type="body"/>
          </p:nvPr>
        </p:nvSpPr>
        <p:spPr>
          <a:xfrm>
            <a:off x="539625" y="1492350"/>
            <a:ext cx="4604400" cy="31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def func(email, name, </a:t>
            </a:r>
            <a:r>
              <a:rPr b="1" lang="ko-KR" sz="1200">
                <a:solidFill>
                  <a:srgbClr val="FF0000"/>
                </a:solidFill>
              </a:rPr>
              <a:t>age=20</a:t>
            </a:r>
            <a:r>
              <a:rPr lang="ko-KR" sz="1200"/>
              <a:t>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print(“이메일 : “, email)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print(“이름 : “, name)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print(“나이 : “, age)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func(email = ”aa.aa.com”, name = “tom”)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func(email = ”aa.aa.com”, name = “tom”, age=18)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146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연습문제3</a:t>
            </a:r>
            <a:endParaRPr/>
          </a:p>
        </p:txBody>
      </p:sp>
      <p:sp>
        <p:nvSpPr>
          <p:cNvPr id="1816" name="Google Shape;1816;p14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실습17.ipynb </a:t>
            </a:r>
            <a:endParaRPr b="1" sz="1000"/>
          </a:p>
        </p:txBody>
      </p:sp>
      <p:sp>
        <p:nvSpPr>
          <p:cNvPr id="1817" name="Google Shape;1817;p14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818" name="Google Shape;1818;p146"/>
          <p:cNvSpPr txBox="1"/>
          <p:nvPr>
            <p:ph idx="4294967295" type="body"/>
          </p:nvPr>
        </p:nvSpPr>
        <p:spPr>
          <a:xfrm>
            <a:off x="1860800" y="1410925"/>
            <a:ext cx="5709300" cy="2448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가변인수와 고정인수를 사용해 모든값을 더하거나 빼거나 곱하는 함수 작성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ex)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&gt;&gt;&gt; calc("+", 1, 2, 3, 4, 5) # 1 + 2 + 3 + 4 + 5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15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&gt;&gt;&gt; calc("-", 1, 2, 3, 4, 5) # 1 - 2 - 3 - 4 - 5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-13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&gt;&gt;&gt; calc("*", 1, 2, 3, 4, 5) # 1 * 2 * 3 * 4 * 5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120</a:t>
            </a:r>
            <a:endParaRPr b="1" sz="1200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3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147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연습문제4</a:t>
            </a:r>
            <a:endParaRPr/>
          </a:p>
        </p:txBody>
      </p:sp>
      <p:sp>
        <p:nvSpPr>
          <p:cNvPr id="1825" name="Google Shape;1825;p14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15-1 실습18.ipynb </a:t>
            </a:r>
            <a:endParaRPr b="1" sz="1000"/>
          </a:p>
        </p:txBody>
      </p:sp>
      <p:sp>
        <p:nvSpPr>
          <p:cNvPr id="1826" name="Google Shape;1826;p14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15장 함수</a:t>
            </a:r>
            <a:endParaRPr/>
          </a:p>
        </p:txBody>
      </p:sp>
      <p:sp>
        <p:nvSpPr>
          <p:cNvPr id="1827" name="Google Shape;1827;p147"/>
          <p:cNvSpPr txBox="1"/>
          <p:nvPr>
            <p:ph idx="4294967295" type="body"/>
          </p:nvPr>
        </p:nvSpPr>
        <p:spPr>
          <a:xfrm>
            <a:off x="1860800" y="1868125"/>
            <a:ext cx="5709300" cy="1375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가변인수를 이용 가장 높은값, 낮은값, 평균값을 구하는 함수 작성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ex)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&gt;&gt;&gt; calc(1,2,3,4,5)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최대값 : 5, 최소값 : 1, 평균값 : 3.0</a:t>
            </a:r>
            <a:endParaRPr b="1" sz="1200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148"/>
          <p:cNvSpPr txBox="1"/>
          <p:nvPr>
            <p:ph type="ctrTitle"/>
          </p:nvPr>
        </p:nvSpPr>
        <p:spPr>
          <a:xfrm>
            <a:off x="1143000" y="2200350"/>
            <a:ext cx="6858000" cy="6648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05. 객체와 클래스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- 파이썬기초 -</a:t>
            </a:r>
            <a:endParaRPr sz="1200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8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149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객체와 클래스</a:t>
            </a:r>
            <a:endParaRPr/>
          </a:p>
        </p:txBody>
      </p:sp>
      <p:sp>
        <p:nvSpPr>
          <p:cNvPr id="1840" name="Google Shape;1840;p14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841" name="Google Shape;1841;p149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16-1 객체와 클래스.ipynb</a:t>
            </a:r>
            <a:endParaRPr sz="800"/>
          </a:p>
        </p:txBody>
      </p:sp>
      <p:sp>
        <p:nvSpPr>
          <p:cNvPr id="1842" name="Google Shape;1842;p149"/>
          <p:cNvSpPr txBox="1"/>
          <p:nvPr>
            <p:ph idx="4294967295" type="body"/>
          </p:nvPr>
        </p:nvSpPr>
        <p:spPr>
          <a:xfrm>
            <a:off x="2290450" y="836100"/>
            <a:ext cx="46914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객체 : 속성과 행동(함수)으로 구성된 대상</a:t>
            </a:r>
            <a:endParaRPr b="1" sz="1800"/>
          </a:p>
        </p:txBody>
      </p:sp>
      <p:sp>
        <p:nvSpPr>
          <p:cNvPr id="1843" name="Google Shape;1843;p149"/>
          <p:cNvSpPr txBox="1"/>
          <p:nvPr>
            <p:ph idx="4294967295" type="body"/>
          </p:nvPr>
        </p:nvSpPr>
        <p:spPr>
          <a:xfrm>
            <a:off x="2290450" y="1140900"/>
            <a:ext cx="46914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클래스 : 객체를 만들기 위한 도구(문법)</a:t>
            </a:r>
            <a:endParaRPr b="1" sz="1800"/>
          </a:p>
        </p:txBody>
      </p:sp>
      <p:sp>
        <p:nvSpPr>
          <p:cNvPr id="1844" name="Google Shape;1844;p149"/>
          <p:cNvSpPr txBox="1"/>
          <p:nvPr>
            <p:ph idx="4294967295" type="body"/>
          </p:nvPr>
        </p:nvSpPr>
        <p:spPr>
          <a:xfrm>
            <a:off x="1849325" y="1686525"/>
            <a:ext cx="2793300" cy="312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Dog:   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__init__(self, name, color):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</a:t>
            </a:r>
            <a:r>
              <a:rPr b="1" lang="ko-KR" sz="1200">
                <a:solidFill>
                  <a:srgbClr val="FF0000"/>
                </a:solidFill>
              </a:rPr>
              <a:t> </a:t>
            </a:r>
            <a:r>
              <a:rPr lang="ko-KR" sz="1200"/>
              <a:t>= 0 </a:t>
            </a:r>
            <a:r>
              <a:rPr b="1" lang="ko-KR" sz="1200">
                <a:solidFill>
                  <a:srgbClr val="FF0000"/>
                </a:solidFill>
              </a:rPr>
              <a:t># 인스턴스 속성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self.name = name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self.color = color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def eat(self): </a:t>
            </a:r>
            <a:r>
              <a:rPr b="1" lang="ko-KR" sz="1200">
                <a:solidFill>
                  <a:srgbClr val="FF0000"/>
                </a:solidFill>
              </a:rPr>
              <a:t># 행동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self.hungry -=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print(“밥먹음 ”, self.hungry)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def walk(self):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self.hungry +=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print(“산책 ”, self.hungry)</a:t>
            </a:r>
            <a:endParaRPr sz="1200"/>
          </a:p>
        </p:txBody>
      </p:sp>
      <p:sp>
        <p:nvSpPr>
          <p:cNvPr id="1845" name="Google Shape;1845;p149"/>
          <p:cNvSpPr txBox="1"/>
          <p:nvPr>
            <p:ph idx="4294967295" type="body"/>
          </p:nvPr>
        </p:nvSpPr>
        <p:spPr>
          <a:xfrm>
            <a:off x="5583125" y="1686525"/>
            <a:ext cx="3279600" cy="260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choco = Dog(“choco”, “black”) </a:t>
            </a:r>
            <a:r>
              <a:rPr b="1" lang="ko-KR" sz="1200">
                <a:solidFill>
                  <a:srgbClr val="FF0000"/>
                </a:solidFill>
              </a:rPr>
              <a:t># 객체생성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jjong = Dog(“jjong”, “white”)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choco.eat()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choco.eat()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choco.walk()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print(choco.hungry)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print(jjong.hungry)</a:t>
            </a:r>
            <a:endParaRPr sz="1200"/>
          </a:p>
        </p:txBody>
      </p:sp>
      <p:cxnSp>
        <p:nvCxnSpPr>
          <p:cNvPr id="1846" name="Google Shape;1846;p149"/>
          <p:cNvCxnSpPr/>
          <p:nvPr/>
        </p:nvCxnSpPr>
        <p:spPr>
          <a:xfrm>
            <a:off x="4581125" y="2400938"/>
            <a:ext cx="0" cy="85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7" name="Google Shape;1847;p149"/>
          <p:cNvSpPr txBox="1"/>
          <p:nvPr>
            <p:ph idx="4294967295" type="body"/>
          </p:nvPr>
        </p:nvSpPr>
        <p:spPr>
          <a:xfrm>
            <a:off x="4544400" y="2599438"/>
            <a:ext cx="727200" cy="2958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800">
                <a:solidFill>
                  <a:srgbClr val="FF0000"/>
                </a:solidFill>
              </a:rPr>
              <a:t>생성자함수</a:t>
            </a:r>
            <a:endParaRPr b="1" sz="800">
              <a:solidFill>
                <a:srgbClr val="FF0000"/>
              </a:solidFill>
            </a:endParaRPr>
          </a:p>
        </p:txBody>
      </p:sp>
      <p:cxnSp>
        <p:nvCxnSpPr>
          <p:cNvPr id="1848" name="Google Shape;1848;p149"/>
          <p:cNvCxnSpPr/>
          <p:nvPr/>
        </p:nvCxnSpPr>
        <p:spPr>
          <a:xfrm>
            <a:off x="2290450" y="1815325"/>
            <a:ext cx="33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9" name="Google Shape;1849;p149"/>
          <p:cNvSpPr txBox="1"/>
          <p:nvPr>
            <p:ph idx="4294967295" type="body"/>
          </p:nvPr>
        </p:nvSpPr>
        <p:spPr>
          <a:xfrm>
            <a:off x="2096875" y="1463725"/>
            <a:ext cx="727200" cy="2958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800">
                <a:solidFill>
                  <a:srgbClr val="FF0000"/>
                </a:solidFill>
              </a:rPr>
              <a:t>클래스이름</a:t>
            </a:r>
            <a:endParaRPr b="1" sz="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150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생성자 __init__</a:t>
            </a:r>
            <a:endParaRPr/>
          </a:p>
        </p:txBody>
      </p:sp>
      <p:sp>
        <p:nvSpPr>
          <p:cNvPr id="1856" name="Google Shape;1856;p15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857" name="Google Shape;1857;p150"/>
          <p:cNvSpPr txBox="1"/>
          <p:nvPr>
            <p:ph idx="4294967295" type="body"/>
          </p:nvPr>
        </p:nvSpPr>
        <p:spPr>
          <a:xfrm>
            <a:off x="1854900" y="867900"/>
            <a:ext cx="3485100" cy="407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class Dog:    </a:t>
            </a:r>
            <a:endParaRPr b="1"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def __init__(self, name, color):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i="1" lang="ko-KR" sz="1000"/>
              <a:t>       # 여기서 속성을 초기화 합니다.</a:t>
            </a:r>
            <a:endParaRPr i="1"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self.name = name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self.color = color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FF0000"/>
                </a:solidFill>
              </a:rPr>
              <a:t>       </a:t>
            </a:r>
            <a:r>
              <a:rPr lang="ko-KR" sz="1000">
                <a:solidFill>
                  <a:srgbClr val="000000"/>
                </a:solidFill>
              </a:rPr>
              <a:t> self.__hungry</a:t>
            </a:r>
            <a:r>
              <a:rPr lang="ko-KR" sz="1000"/>
              <a:t> = 0 </a:t>
            </a:r>
            <a:r>
              <a:rPr b="1" lang="ko-KR" sz="1000">
                <a:solidFill>
                  <a:srgbClr val="FF0000"/>
                </a:solidFill>
              </a:rPr>
              <a:t># private (관례)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def eat(self):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if self.__hungry &lt;= 0: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   print(“배가너무 불러요!”)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else: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  self.__hungry -= 10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  print(“밥먹음 ”, self.__hungry)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</a:t>
            </a:r>
            <a:endParaRPr b="1" sz="1000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151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비공개 속성 (private attribute)</a:t>
            </a:r>
            <a:endParaRPr/>
          </a:p>
        </p:txBody>
      </p:sp>
      <p:sp>
        <p:nvSpPr>
          <p:cNvPr id="1864" name="Google Shape;1864;p15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865" name="Google Shape;1865;p151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16-1 객체와 클래스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866" name="Google Shape;1866;p151"/>
          <p:cNvSpPr txBox="1"/>
          <p:nvPr>
            <p:ph idx="4294967295" type="body"/>
          </p:nvPr>
        </p:nvSpPr>
        <p:spPr>
          <a:xfrm>
            <a:off x="4913450" y="956000"/>
            <a:ext cx="4691400" cy="832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외부에서 속성에 접근하지 못하게 차단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속성명 앞에 __ 추가</a:t>
            </a:r>
            <a:endParaRPr b="1"/>
          </a:p>
        </p:txBody>
      </p:sp>
      <p:sp>
        <p:nvSpPr>
          <p:cNvPr id="1867" name="Google Shape;1867;p151"/>
          <p:cNvSpPr txBox="1"/>
          <p:nvPr>
            <p:ph idx="4294967295" type="body"/>
          </p:nvPr>
        </p:nvSpPr>
        <p:spPr>
          <a:xfrm>
            <a:off x="1854900" y="867900"/>
            <a:ext cx="3485100" cy="407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class Dog:    </a:t>
            </a:r>
            <a:endParaRPr b="1"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def __init__(self, name, color):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self.name = name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self.color = color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FF0000"/>
                </a:solidFill>
              </a:rPr>
              <a:t>       </a:t>
            </a:r>
            <a:r>
              <a:rPr lang="ko-KR" sz="1000">
                <a:solidFill>
                  <a:srgbClr val="000000"/>
                </a:solidFill>
              </a:rPr>
              <a:t> self.__hungry</a:t>
            </a:r>
            <a:r>
              <a:rPr lang="ko-KR" sz="1000"/>
              <a:t> = 0 </a:t>
            </a:r>
            <a:r>
              <a:rPr b="1" lang="ko-KR" sz="1000">
                <a:solidFill>
                  <a:srgbClr val="FF0000"/>
                </a:solidFill>
              </a:rPr>
              <a:t># private (관례)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def eat(self):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if self.__hungry &lt;= 0: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   print(“배가너무 불러요!”)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else: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  self.__hungry -= 10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  print(“밥먹음 ”, self.__hungry)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def walk(self):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self.__hungry += 10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print(“산책 ”, self.__hungry)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000"/>
              <a:t>   def condition(self):</a:t>
            </a:r>
            <a:endParaRPr b="1"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000"/>
              <a:t>      print(“%s 배고픔 : %d“, (self.name, self.__hungry)</a:t>
            </a:r>
            <a:endParaRPr b="1" sz="1000"/>
          </a:p>
        </p:txBody>
      </p:sp>
      <p:sp>
        <p:nvSpPr>
          <p:cNvPr id="1868" name="Google Shape;1868;p151"/>
          <p:cNvSpPr txBox="1"/>
          <p:nvPr>
            <p:ph idx="4294967295" type="body"/>
          </p:nvPr>
        </p:nvSpPr>
        <p:spPr>
          <a:xfrm>
            <a:off x="4973525" y="1838925"/>
            <a:ext cx="3279600" cy="1539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mery = Dog(“mery”, “black”)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mery.eat()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mery.walk()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mery.walk()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mery.contition()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mery.hungry += 100 </a:t>
            </a:r>
            <a:r>
              <a:rPr b="1" lang="ko-KR" sz="1000">
                <a:solidFill>
                  <a:srgbClr val="FF0000"/>
                </a:solidFill>
              </a:rPr>
              <a:t># 오류</a:t>
            </a:r>
            <a:endParaRPr sz="1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Boolean 자료형과 비교/논리 연산자</a:t>
            </a:r>
            <a:endParaRPr/>
          </a:p>
        </p:txBody>
      </p:sp>
      <p:sp>
        <p:nvSpPr>
          <p:cNvPr id="260" name="Google Shape;260;p26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152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클래스 속성 (class attribute)</a:t>
            </a:r>
            <a:endParaRPr/>
          </a:p>
        </p:txBody>
      </p:sp>
      <p:sp>
        <p:nvSpPr>
          <p:cNvPr id="1875" name="Google Shape;1875;p15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876" name="Google Shape;1876;p152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16-1 객체와 클래스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877" name="Google Shape;1877;p152"/>
          <p:cNvSpPr txBox="1"/>
          <p:nvPr>
            <p:ph idx="4294967295" type="body"/>
          </p:nvPr>
        </p:nvSpPr>
        <p:spPr>
          <a:xfrm>
            <a:off x="1854900" y="1553700"/>
            <a:ext cx="3485100" cy="282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class Dog: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dog_count = 0</a:t>
            </a:r>
            <a:r>
              <a:rPr b="1" lang="ko-KR" sz="1000">
                <a:solidFill>
                  <a:srgbClr val="FF0000"/>
                </a:solidFill>
              </a:rPr>
              <a:t> # 클래스 속성</a:t>
            </a:r>
            <a:endParaRPr b="1"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def __init__(self, name, color):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self.name = name </a:t>
            </a:r>
            <a:r>
              <a:rPr b="1" lang="ko-KR" sz="1000">
                <a:solidFill>
                  <a:srgbClr val="FF0000"/>
                </a:solidFill>
              </a:rPr>
              <a:t># 인스턴스 속성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self.color = color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Dog.dog_count += 1 </a:t>
            </a:r>
            <a:r>
              <a:rPr b="1" lang="ko-KR" sz="1000">
                <a:solidFill>
                  <a:srgbClr val="FF0000"/>
                </a:solidFill>
              </a:rPr>
              <a:t># 클래스 속성 접근</a:t>
            </a:r>
            <a:endParaRPr b="1" sz="10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def dogCount(self):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        print(“총 강아지는 : ”, Dog.dog_count)      </a:t>
            </a:r>
            <a:endParaRPr b="1" sz="1000"/>
          </a:p>
        </p:txBody>
      </p:sp>
      <p:sp>
        <p:nvSpPr>
          <p:cNvPr id="1878" name="Google Shape;1878;p152"/>
          <p:cNvSpPr txBox="1"/>
          <p:nvPr>
            <p:ph idx="4294967295" type="body"/>
          </p:nvPr>
        </p:nvSpPr>
        <p:spPr>
          <a:xfrm>
            <a:off x="5049725" y="1534125"/>
            <a:ext cx="3279600" cy="118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hello = Dog(“hello”, “black”)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hello.dogCount()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happy = Dog(“happy”, “black”)</a:t>
            </a:r>
            <a:endParaRPr sz="1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00"/>
              <a:t>hello.dogCount()</a:t>
            </a:r>
            <a:endParaRPr sz="1000"/>
          </a:p>
        </p:txBody>
      </p:sp>
      <p:sp>
        <p:nvSpPr>
          <p:cNvPr id="1879" name="Google Shape;1879;p152"/>
          <p:cNvSpPr txBox="1"/>
          <p:nvPr>
            <p:ph idx="4294967295" type="body"/>
          </p:nvPr>
        </p:nvSpPr>
        <p:spPr>
          <a:xfrm>
            <a:off x="2290450" y="836100"/>
            <a:ext cx="46914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모든 객체가 공유하는 속성</a:t>
            </a:r>
            <a:endParaRPr b="1" sz="1800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153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정적 메서드 (static method)</a:t>
            </a:r>
            <a:endParaRPr/>
          </a:p>
        </p:txBody>
      </p:sp>
      <p:sp>
        <p:nvSpPr>
          <p:cNvPr id="1886" name="Google Shape;1886;p15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887" name="Google Shape;1887;p153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16-1 객체와 클래스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888" name="Google Shape;1888;p153"/>
          <p:cNvSpPr txBox="1"/>
          <p:nvPr>
            <p:ph idx="4294967295" type="body"/>
          </p:nvPr>
        </p:nvSpPr>
        <p:spPr>
          <a:xfrm>
            <a:off x="2290450" y="836100"/>
            <a:ext cx="4691400" cy="832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클래스에서 바로 호출가능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인스턴스 속성, 인스턴스 메서드 접근불가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독립적으로 동작하기 위함</a:t>
            </a:r>
            <a:endParaRPr b="1" sz="1800"/>
          </a:p>
        </p:txBody>
      </p:sp>
      <p:sp>
        <p:nvSpPr>
          <p:cNvPr id="1889" name="Google Shape;1889;p153"/>
          <p:cNvSpPr txBox="1"/>
          <p:nvPr>
            <p:ph idx="4294967295" type="body"/>
          </p:nvPr>
        </p:nvSpPr>
        <p:spPr>
          <a:xfrm>
            <a:off x="1854900" y="2142625"/>
            <a:ext cx="3485100" cy="268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class Calc: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</a:rPr>
              <a:t>    @staticmethod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    def add(a, b):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        print(a + b)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Calc.add(10, 20)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30</a:t>
            </a:r>
            <a:endParaRPr/>
          </a:p>
        </p:txBody>
      </p:sp>
      <p:sp>
        <p:nvSpPr>
          <p:cNvPr id="1890" name="Google Shape;1890;p153"/>
          <p:cNvSpPr txBox="1"/>
          <p:nvPr>
            <p:ph idx="4294967295" type="body"/>
          </p:nvPr>
        </p:nvSpPr>
        <p:spPr>
          <a:xfrm>
            <a:off x="5049725" y="2137500"/>
            <a:ext cx="3279600" cy="2081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ex)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{1, 2, 3, 4}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a.update({5})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{1, 2, 3,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set.union({1, 2, 3, 4}, {5})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{1, 2, 3, 4, 5}</a:t>
            </a:r>
            <a:endParaRPr sz="1200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54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클래스 메서드 (class method)</a:t>
            </a:r>
            <a:endParaRPr/>
          </a:p>
        </p:txBody>
      </p:sp>
      <p:sp>
        <p:nvSpPr>
          <p:cNvPr id="1897" name="Google Shape;1897;p15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898" name="Google Shape;1898;p154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16-1 객체와 클래스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899" name="Google Shape;1899;p154"/>
          <p:cNvSpPr txBox="1"/>
          <p:nvPr>
            <p:ph idx="4294967295" type="body"/>
          </p:nvPr>
        </p:nvSpPr>
        <p:spPr>
          <a:xfrm>
            <a:off x="1473900" y="1920250"/>
            <a:ext cx="3485100" cy="268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class Calc: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    count = 0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</a:rPr>
              <a:t>    @classmethod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    def add(cls, a, b):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        print(a + b)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        cls.count += 1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        print(“계산된 횟수 : “, cls.count)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154"/>
          <p:cNvSpPr txBox="1"/>
          <p:nvPr>
            <p:ph idx="4294967295" type="body"/>
          </p:nvPr>
        </p:nvSpPr>
        <p:spPr>
          <a:xfrm>
            <a:off x="2290450" y="836100"/>
            <a:ext cx="4691400" cy="832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정적 메서드와 거의동일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클래스 속성에 접근가능</a:t>
            </a:r>
            <a:endParaRPr b="1" sz="1800"/>
          </a:p>
        </p:txBody>
      </p:sp>
      <p:sp>
        <p:nvSpPr>
          <p:cNvPr id="1901" name="Google Shape;1901;p154"/>
          <p:cNvSpPr txBox="1"/>
          <p:nvPr>
            <p:ph idx="4294967295" type="body"/>
          </p:nvPr>
        </p:nvSpPr>
        <p:spPr>
          <a:xfrm>
            <a:off x="4598100" y="1920250"/>
            <a:ext cx="3485100" cy="268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Calc.add(10, 20)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Calc.add(30, 40)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6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p155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연습문제1</a:t>
            </a:r>
            <a:endParaRPr/>
          </a:p>
        </p:txBody>
      </p:sp>
      <p:sp>
        <p:nvSpPr>
          <p:cNvPr id="1908" name="Google Shape;1908;p15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909" name="Google Shape;1909;p155"/>
          <p:cNvSpPr txBox="1"/>
          <p:nvPr>
            <p:ph idx="4294967295" type="body"/>
          </p:nvPr>
        </p:nvSpPr>
        <p:spPr>
          <a:xfrm>
            <a:off x="177225" y="1244550"/>
            <a:ext cx="5436900" cy="26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Car 클래스를 만드세요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객체 생성시 차이름, 배기량, 생산년도 입력받으세요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객체 생성시 등록된 차이름, 배기량, 생산년도는 직접 변경하지 못합니다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차 이름을 변경하는 함수를 만드세요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배기량에 따라 1000CC 이하 소형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                      1000CC 이상 2000CC 이하 중형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                      2000CC 이상 대형을 출력하는 함수를 만드세요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객체 생성시마다 등록된 차량 갯수를 기록해주세요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총 등록된 차량개수를 출력하는 클래스 함수를 만드세요</a:t>
            </a:r>
            <a:endParaRPr b="1" sz="1200"/>
          </a:p>
        </p:txBody>
      </p:sp>
      <p:sp>
        <p:nvSpPr>
          <p:cNvPr id="1910" name="Google Shape;1910;p155"/>
          <p:cNvSpPr txBox="1"/>
          <p:nvPr>
            <p:ph idx="4294967295" type="body"/>
          </p:nvPr>
        </p:nvSpPr>
        <p:spPr>
          <a:xfrm>
            <a:off x="5148750" y="1177600"/>
            <a:ext cx="3241200" cy="26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** 조건 추가:</a:t>
            </a:r>
            <a:endParaRPr b="1"/>
          </a:p>
          <a:p>
            <a:pPr indent="-317500" lvl="0" marL="457200" rtl="0" algn="l">
              <a:spcBef>
                <a:spcPts val="750"/>
              </a:spcBef>
              <a:spcAft>
                <a:spcPts val="0"/>
              </a:spcAft>
              <a:buSzPts val="1400"/>
              <a:buAutoNum type="arabicPeriod"/>
            </a:pPr>
            <a:r>
              <a:rPr lang="ko-KR"/>
              <a:t>객체의 name과 배기량, 생산년도를 반환하는 get 함수를 만드세요.  </a:t>
            </a:r>
            <a:br>
              <a:rPr lang="ko-KR"/>
            </a:br>
            <a:r>
              <a:rPr lang="ko-KR"/>
              <a:t> ex) def get_name(self)//def get_cc(self) // def get_prod_year(self)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750"/>
              </a:spcBef>
              <a:spcAft>
                <a:spcPts val="0"/>
              </a:spcAft>
              <a:buSzPts val="1400"/>
              <a:buAutoNum type="arabicPeriod"/>
            </a:pPr>
            <a:r>
              <a:rPr b="1" lang="ko-KR"/>
              <a:t>speed라는 인스턴스 속성 만드시고, excel이라는 메소드가 speed를 증가시키고, break_라는 메소드는 speed를 감소시키도록 하세요.</a:t>
            </a:r>
            <a:endParaRPr b="1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156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상속</a:t>
            </a:r>
            <a:endParaRPr/>
          </a:p>
        </p:txBody>
      </p:sp>
      <p:sp>
        <p:nvSpPr>
          <p:cNvPr id="1917" name="Google Shape;1917;p15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918" name="Google Shape;1918;p156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16-1 객체와 클래스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919" name="Google Shape;1919;p156"/>
          <p:cNvSpPr txBox="1"/>
          <p:nvPr>
            <p:ph idx="4294967295" type="body"/>
          </p:nvPr>
        </p:nvSpPr>
        <p:spPr>
          <a:xfrm>
            <a:off x="3135050" y="2118375"/>
            <a:ext cx="3485100" cy="181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class 부모클래스: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    코드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class 자식클래스(기반클래스 이름):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    코드</a:t>
            </a:r>
            <a:endParaRPr/>
          </a:p>
        </p:txBody>
      </p:sp>
      <p:sp>
        <p:nvSpPr>
          <p:cNvPr id="1920" name="Google Shape;1920;p156"/>
          <p:cNvSpPr txBox="1"/>
          <p:nvPr>
            <p:ph idx="4294967295" type="body"/>
          </p:nvPr>
        </p:nvSpPr>
        <p:spPr>
          <a:xfrm>
            <a:off x="1161300" y="836100"/>
            <a:ext cx="6842700" cy="832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기반이 되는 클래스(부모)를 만들고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새로운 클래스(자식)를 만들때 기반이 되는 클래스 내용을 이어받는다</a:t>
            </a:r>
            <a:endParaRPr b="1" sz="1800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5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p157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상속</a:t>
            </a:r>
            <a:endParaRPr/>
          </a:p>
        </p:txBody>
      </p:sp>
      <p:sp>
        <p:nvSpPr>
          <p:cNvPr id="1927" name="Google Shape;1927;p15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928" name="Google Shape;1928;p157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16-1 객체와 클래스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929" name="Google Shape;1929;p157"/>
          <p:cNvSpPr txBox="1"/>
          <p:nvPr>
            <p:ph idx="4294967295" type="body"/>
          </p:nvPr>
        </p:nvSpPr>
        <p:spPr>
          <a:xfrm>
            <a:off x="705900" y="1510301"/>
            <a:ext cx="3485100" cy="2845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Animal: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eat(self):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 -=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print(“밥먹음 ”, self.hungry)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walk(self):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 +=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print(“산책 ”, self.hungry)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157"/>
          <p:cNvSpPr txBox="1"/>
          <p:nvPr>
            <p:ph idx="4294967295" type="body"/>
          </p:nvPr>
        </p:nvSpPr>
        <p:spPr>
          <a:xfrm>
            <a:off x="1371600" y="9769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부모클래스</a:t>
            </a:r>
            <a:endParaRPr b="1"/>
          </a:p>
        </p:txBody>
      </p:sp>
      <p:sp>
        <p:nvSpPr>
          <p:cNvPr id="1931" name="Google Shape;1931;p157"/>
          <p:cNvSpPr txBox="1"/>
          <p:nvPr>
            <p:ph idx="4294967295" type="body"/>
          </p:nvPr>
        </p:nvSpPr>
        <p:spPr>
          <a:xfrm>
            <a:off x="4038600" y="9769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자식클래스</a:t>
            </a:r>
            <a:endParaRPr b="1"/>
          </a:p>
        </p:txBody>
      </p:sp>
      <p:sp>
        <p:nvSpPr>
          <p:cNvPr id="1932" name="Google Shape;1932;p157"/>
          <p:cNvSpPr txBox="1"/>
          <p:nvPr>
            <p:ph idx="4294967295" type="body"/>
          </p:nvPr>
        </p:nvSpPr>
        <p:spPr>
          <a:xfrm>
            <a:off x="3753900" y="1510300"/>
            <a:ext cx="3485100" cy="330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Dog(</a:t>
            </a:r>
            <a:r>
              <a:rPr b="1" lang="ko-KR" sz="1200">
                <a:solidFill>
                  <a:srgbClr val="FF0000"/>
                </a:solidFill>
              </a:rPr>
              <a:t>Animal</a:t>
            </a:r>
            <a:r>
              <a:rPr lang="ko-KR" sz="1200"/>
              <a:t>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</a:t>
            </a:r>
            <a:r>
              <a:rPr b="1" lang="ko-KR" sz="1200">
                <a:solidFill>
                  <a:srgbClr val="FF0000"/>
                </a:solidFill>
              </a:rPr>
              <a:t>super().__init__()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sound(self):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print(“멍멍”)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Cat(</a:t>
            </a:r>
            <a:r>
              <a:rPr b="1" lang="ko-KR" sz="1200">
                <a:solidFill>
                  <a:srgbClr val="FF0000"/>
                </a:solidFill>
              </a:rPr>
              <a:t>Animal</a:t>
            </a:r>
            <a:r>
              <a:rPr lang="ko-KR" sz="1200"/>
              <a:t>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</a:t>
            </a:r>
            <a:r>
              <a:rPr b="1" lang="ko-KR" sz="1200">
                <a:solidFill>
                  <a:srgbClr val="FF0000"/>
                </a:solidFill>
              </a:rPr>
              <a:t>super().__init__()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sound(self):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print(“야옹”)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33" name="Google Shape;1933;p157"/>
          <p:cNvSpPr txBox="1"/>
          <p:nvPr>
            <p:ph idx="4294967295" type="body"/>
          </p:nvPr>
        </p:nvSpPr>
        <p:spPr>
          <a:xfrm>
            <a:off x="6192300" y="976900"/>
            <a:ext cx="3485100" cy="3378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dog = Dog()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dog.sound()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멍멍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dog.walk()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산책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dog.walk()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산책 20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cat = Cat()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cat.sound()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야옹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cat.walk()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산책 10</a:t>
            </a:r>
            <a:endParaRPr sz="120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158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오버라이딩</a:t>
            </a:r>
            <a:endParaRPr/>
          </a:p>
        </p:txBody>
      </p:sp>
      <p:sp>
        <p:nvSpPr>
          <p:cNvPr id="1940" name="Google Shape;1940;p15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941" name="Google Shape;1941;p158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16-1 객체와 클래스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942" name="Google Shape;1942;p158"/>
          <p:cNvSpPr txBox="1"/>
          <p:nvPr>
            <p:ph idx="4294967295" type="body"/>
          </p:nvPr>
        </p:nvSpPr>
        <p:spPr>
          <a:xfrm>
            <a:off x="705900" y="1967501"/>
            <a:ext cx="3485100" cy="2845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Animal: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</a:t>
            </a:r>
            <a:r>
              <a:rPr b="1" lang="ko-KR" sz="1200">
                <a:solidFill>
                  <a:srgbClr val="FF0000"/>
                </a:solidFill>
              </a:rPr>
              <a:t>def eat(self):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        self.hungry -= 10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        print(“밥먹음 ”, self.hungry)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walk(self):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 +=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print(“산책 ”, self.hungry)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158"/>
          <p:cNvSpPr txBox="1"/>
          <p:nvPr>
            <p:ph idx="4294967295" type="body"/>
          </p:nvPr>
        </p:nvSpPr>
        <p:spPr>
          <a:xfrm>
            <a:off x="1371600" y="14341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부모클래스</a:t>
            </a:r>
            <a:endParaRPr b="1"/>
          </a:p>
        </p:txBody>
      </p:sp>
      <p:sp>
        <p:nvSpPr>
          <p:cNvPr id="1944" name="Google Shape;1944;p158"/>
          <p:cNvSpPr txBox="1"/>
          <p:nvPr>
            <p:ph idx="4294967295" type="body"/>
          </p:nvPr>
        </p:nvSpPr>
        <p:spPr>
          <a:xfrm>
            <a:off x="4038600" y="14341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자식클래스</a:t>
            </a:r>
            <a:endParaRPr b="1"/>
          </a:p>
        </p:txBody>
      </p:sp>
      <p:sp>
        <p:nvSpPr>
          <p:cNvPr id="1945" name="Google Shape;1945;p158"/>
          <p:cNvSpPr txBox="1"/>
          <p:nvPr>
            <p:ph idx="4294967295" type="body"/>
          </p:nvPr>
        </p:nvSpPr>
        <p:spPr>
          <a:xfrm>
            <a:off x="3753900" y="1967500"/>
            <a:ext cx="3485100" cy="3308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Dog(Animal):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super().__init__()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sound(self):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print(“멍멍”)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    def eat(self):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        super().eat()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        print(“왈왈”)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46" name="Google Shape;1946;p158"/>
          <p:cNvSpPr txBox="1"/>
          <p:nvPr>
            <p:ph idx="4294967295" type="body"/>
          </p:nvPr>
        </p:nvSpPr>
        <p:spPr>
          <a:xfrm>
            <a:off x="6192275" y="1459787"/>
            <a:ext cx="3485100" cy="1966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dog = Dog()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dog.eat()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밥먹음 -10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왈왈</a:t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1947" name="Google Shape;1947;p158"/>
          <p:cNvSpPr txBox="1"/>
          <p:nvPr>
            <p:ph idx="4294967295" type="body"/>
          </p:nvPr>
        </p:nvSpPr>
        <p:spPr>
          <a:xfrm>
            <a:off x="1161300" y="836100"/>
            <a:ext cx="6842700" cy="533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부모의 메서드를 대체</a:t>
            </a:r>
            <a:endParaRPr b="1" sz="1800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p159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추상클래스 #1</a:t>
            </a:r>
            <a:endParaRPr/>
          </a:p>
        </p:txBody>
      </p:sp>
      <p:sp>
        <p:nvSpPr>
          <p:cNvPr id="1954" name="Google Shape;1954;p15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955" name="Google Shape;1955;p159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16-1 객체와 클래스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956" name="Google Shape;1956;p159"/>
          <p:cNvSpPr txBox="1"/>
          <p:nvPr>
            <p:ph idx="4294967295" type="body"/>
          </p:nvPr>
        </p:nvSpPr>
        <p:spPr>
          <a:xfrm>
            <a:off x="705900" y="1967500"/>
            <a:ext cx="3485100" cy="194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from abc import *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Animal(</a:t>
            </a:r>
            <a:r>
              <a:rPr b="1" lang="ko-KR" sz="1200">
                <a:solidFill>
                  <a:srgbClr val="FF0000"/>
                </a:solidFill>
              </a:rPr>
              <a:t>metaclass=ABCMeta</a:t>
            </a:r>
            <a:r>
              <a:rPr lang="ko-KR" sz="1200"/>
              <a:t>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</a:t>
            </a:r>
            <a:r>
              <a:rPr b="1" lang="ko-KR" sz="1200">
                <a:solidFill>
                  <a:srgbClr val="FF0000"/>
                </a:solidFill>
              </a:rPr>
              <a:t>@abstractmethod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    def sound(self):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          pass    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57" name="Google Shape;1957;p159"/>
          <p:cNvSpPr txBox="1"/>
          <p:nvPr>
            <p:ph idx="4294967295" type="body"/>
          </p:nvPr>
        </p:nvSpPr>
        <p:spPr>
          <a:xfrm>
            <a:off x="2819400" y="14341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부모클래스</a:t>
            </a:r>
            <a:endParaRPr b="1"/>
          </a:p>
        </p:txBody>
      </p:sp>
      <p:sp>
        <p:nvSpPr>
          <p:cNvPr id="1958" name="Google Shape;1958;p159"/>
          <p:cNvSpPr txBox="1"/>
          <p:nvPr>
            <p:ph idx="4294967295" type="body"/>
          </p:nvPr>
        </p:nvSpPr>
        <p:spPr>
          <a:xfrm>
            <a:off x="6629400" y="13579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자식클래스</a:t>
            </a:r>
            <a:endParaRPr b="1"/>
          </a:p>
        </p:txBody>
      </p:sp>
      <p:sp>
        <p:nvSpPr>
          <p:cNvPr id="1959" name="Google Shape;1959;p159"/>
          <p:cNvSpPr txBox="1"/>
          <p:nvPr>
            <p:ph idx="4294967295" type="body"/>
          </p:nvPr>
        </p:nvSpPr>
        <p:spPr>
          <a:xfrm>
            <a:off x="6192300" y="1891300"/>
            <a:ext cx="3485100" cy="234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Dog(Animal):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super().__init__()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</a:t>
            </a:r>
            <a:r>
              <a:rPr lang="ko-KR" sz="1200">
                <a:solidFill>
                  <a:srgbClr val="FF0000"/>
                </a:solidFill>
              </a:rPr>
              <a:t>def sound(self):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FF0000"/>
                </a:solidFill>
              </a:rPr>
              <a:t>        print(“멍멍”)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    </a:t>
            </a:r>
            <a:r>
              <a:rPr lang="ko-KR" sz="1200">
                <a:solidFill>
                  <a:srgbClr val="000000"/>
                </a:solidFill>
              </a:rPr>
              <a:t>def eat(self):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   super().eat()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   print(“왈왈”)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1960" name="Google Shape;1960;p159"/>
          <p:cNvSpPr txBox="1"/>
          <p:nvPr>
            <p:ph idx="4294967295" type="body"/>
          </p:nvPr>
        </p:nvSpPr>
        <p:spPr>
          <a:xfrm>
            <a:off x="1161300" y="836100"/>
            <a:ext cx="6842700" cy="533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상속받는 클래스의 메서드 구현을 강제</a:t>
            </a:r>
            <a:endParaRPr b="1" sz="1800"/>
          </a:p>
        </p:txBody>
      </p:sp>
      <p:sp>
        <p:nvSpPr>
          <p:cNvPr id="1961" name="Google Shape;1961;p159"/>
          <p:cNvSpPr txBox="1"/>
          <p:nvPr>
            <p:ph idx="4294967295" type="body"/>
          </p:nvPr>
        </p:nvSpPr>
        <p:spPr>
          <a:xfrm>
            <a:off x="3244900" y="1935400"/>
            <a:ext cx="3485100" cy="3232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   self.hungry -= 10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   print(“밥먹음 ”, self.hungry)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walk(self):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 +=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print(“산책 ”, self.hungry)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160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추상클래스 #2</a:t>
            </a:r>
            <a:endParaRPr/>
          </a:p>
        </p:txBody>
      </p:sp>
      <p:sp>
        <p:nvSpPr>
          <p:cNvPr id="1968" name="Google Shape;1968;p16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16장 객체와 클래스</a:t>
            </a:r>
            <a:endParaRPr/>
          </a:p>
        </p:txBody>
      </p:sp>
      <p:sp>
        <p:nvSpPr>
          <p:cNvPr id="1969" name="Google Shape;1969;p160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16-1 객체와 클래스</a:t>
            </a:r>
            <a:r>
              <a:rPr lang="ko-KR" sz="1000"/>
              <a:t>.ipynb</a:t>
            </a:r>
            <a:endParaRPr sz="800"/>
          </a:p>
        </p:txBody>
      </p:sp>
      <p:sp>
        <p:nvSpPr>
          <p:cNvPr id="1970" name="Google Shape;1970;p160"/>
          <p:cNvSpPr txBox="1"/>
          <p:nvPr>
            <p:ph idx="4294967295" type="body"/>
          </p:nvPr>
        </p:nvSpPr>
        <p:spPr>
          <a:xfrm>
            <a:off x="705900" y="1967500"/>
            <a:ext cx="3485100" cy="194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Animal():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</a:t>
            </a:r>
            <a:r>
              <a:rPr b="1" lang="ko-KR" sz="1200">
                <a:solidFill>
                  <a:srgbClr val="FF0000"/>
                </a:solidFill>
              </a:rPr>
              <a:t>def sound(self):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200">
                <a:solidFill>
                  <a:srgbClr val="FF0000"/>
                </a:solidFill>
              </a:rPr>
              <a:t>        raise NotImplementedError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71" name="Google Shape;1971;p160"/>
          <p:cNvSpPr txBox="1"/>
          <p:nvPr>
            <p:ph idx="4294967295" type="body"/>
          </p:nvPr>
        </p:nvSpPr>
        <p:spPr>
          <a:xfrm>
            <a:off x="2819400" y="14341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부모클래스</a:t>
            </a:r>
            <a:endParaRPr b="1"/>
          </a:p>
        </p:txBody>
      </p:sp>
      <p:sp>
        <p:nvSpPr>
          <p:cNvPr id="1972" name="Google Shape;1972;p160"/>
          <p:cNvSpPr txBox="1"/>
          <p:nvPr>
            <p:ph idx="4294967295" type="body"/>
          </p:nvPr>
        </p:nvSpPr>
        <p:spPr>
          <a:xfrm>
            <a:off x="6629400" y="13579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자식클래스</a:t>
            </a:r>
            <a:endParaRPr b="1"/>
          </a:p>
        </p:txBody>
      </p:sp>
      <p:sp>
        <p:nvSpPr>
          <p:cNvPr id="1973" name="Google Shape;1973;p160"/>
          <p:cNvSpPr txBox="1"/>
          <p:nvPr>
            <p:ph idx="4294967295" type="body"/>
          </p:nvPr>
        </p:nvSpPr>
        <p:spPr>
          <a:xfrm>
            <a:off x="6192300" y="1891300"/>
            <a:ext cx="3485100" cy="234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class Dog(Animal):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__init__(self):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super().__init__()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</a:t>
            </a:r>
            <a:r>
              <a:rPr lang="ko-KR" sz="1200">
                <a:solidFill>
                  <a:srgbClr val="FF0000"/>
                </a:solidFill>
              </a:rPr>
              <a:t>def sound(self):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FF0000"/>
                </a:solidFill>
              </a:rPr>
              <a:t>        print(“멍멍”)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    </a:t>
            </a:r>
            <a:r>
              <a:rPr lang="ko-KR" sz="1200">
                <a:solidFill>
                  <a:srgbClr val="000000"/>
                </a:solidFill>
              </a:rPr>
              <a:t>def eat(self):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   super().eat()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   print(“왈왈”)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1974" name="Google Shape;1974;p160"/>
          <p:cNvSpPr txBox="1"/>
          <p:nvPr>
            <p:ph idx="4294967295" type="body"/>
          </p:nvPr>
        </p:nvSpPr>
        <p:spPr>
          <a:xfrm>
            <a:off x="1161300" y="836100"/>
            <a:ext cx="6842700" cy="533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상속받는 클래스의 메서드 구현을 강제 #2</a:t>
            </a:r>
            <a:endParaRPr b="1" sz="1800"/>
          </a:p>
        </p:txBody>
      </p:sp>
      <p:sp>
        <p:nvSpPr>
          <p:cNvPr id="1975" name="Google Shape;1975;p160"/>
          <p:cNvSpPr txBox="1"/>
          <p:nvPr>
            <p:ph idx="4294967295" type="body"/>
          </p:nvPr>
        </p:nvSpPr>
        <p:spPr>
          <a:xfrm>
            <a:off x="3244900" y="1935400"/>
            <a:ext cx="3485100" cy="3232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   self.hungry -= 10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   print(“밥먹음 ”, self.hungry)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def walk(self):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self.hungry +=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print(“산책 ”, self.hungry)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161"/>
          <p:cNvSpPr txBox="1"/>
          <p:nvPr>
            <p:ph type="ctrTitle"/>
          </p:nvPr>
        </p:nvSpPr>
        <p:spPr>
          <a:xfrm>
            <a:off x="1143000" y="2200350"/>
            <a:ext cx="6858000" cy="6648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06. 예외처리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- 파이썬기초 -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7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Boolean형</a:t>
            </a:r>
            <a:endParaRPr/>
          </a:p>
        </p:txBody>
      </p:sp>
      <p:sp>
        <p:nvSpPr>
          <p:cNvPr id="267" name="Google Shape;267;p2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5장 Boolean과 비교, 논리연산자</a:t>
            </a:r>
            <a:endParaRPr/>
          </a:p>
        </p:txBody>
      </p:sp>
      <p:sp>
        <p:nvSpPr>
          <p:cNvPr id="268" name="Google Shape;268;p2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05-1 Boolean 과 논리, 비교연산자.ipynb </a:t>
            </a:r>
            <a:endParaRPr sz="1000"/>
          </a:p>
        </p:txBody>
      </p:sp>
      <p:sp>
        <p:nvSpPr>
          <p:cNvPr id="269" name="Google Shape;269;p27"/>
          <p:cNvSpPr txBox="1"/>
          <p:nvPr>
            <p:ph idx="4294967295" type="body"/>
          </p:nvPr>
        </p:nvSpPr>
        <p:spPr>
          <a:xfrm>
            <a:off x="3031400" y="1348275"/>
            <a:ext cx="12021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True</a:t>
            </a:r>
            <a:endParaRPr sz="3600"/>
          </a:p>
        </p:txBody>
      </p:sp>
      <p:cxnSp>
        <p:nvCxnSpPr>
          <p:cNvPr id="270" name="Google Shape;270;p27"/>
          <p:cNvCxnSpPr/>
          <p:nvPr/>
        </p:nvCxnSpPr>
        <p:spPr>
          <a:xfrm>
            <a:off x="3168225" y="2080525"/>
            <a:ext cx="88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27"/>
          <p:cNvSpPr txBox="1"/>
          <p:nvPr>
            <p:ph type="title"/>
          </p:nvPr>
        </p:nvSpPr>
        <p:spPr>
          <a:xfrm>
            <a:off x="3144175" y="2108850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참</a:t>
            </a:r>
            <a:endParaRPr sz="1200"/>
          </a:p>
        </p:txBody>
      </p:sp>
      <p:sp>
        <p:nvSpPr>
          <p:cNvPr id="272" name="Google Shape;272;p27"/>
          <p:cNvSpPr txBox="1"/>
          <p:nvPr>
            <p:ph idx="4294967295" type="body"/>
          </p:nvPr>
        </p:nvSpPr>
        <p:spPr>
          <a:xfrm>
            <a:off x="4920125" y="1348275"/>
            <a:ext cx="13824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False</a:t>
            </a:r>
            <a:endParaRPr sz="3600"/>
          </a:p>
        </p:txBody>
      </p:sp>
      <p:cxnSp>
        <p:nvCxnSpPr>
          <p:cNvPr id="273" name="Google Shape;273;p27"/>
          <p:cNvCxnSpPr/>
          <p:nvPr/>
        </p:nvCxnSpPr>
        <p:spPr>
          <a:xfrm flipH="1" rot="10800000">
            <a:off x="5056950" y="2080225"/>
            <a:ext cx="9210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27"/>
          <p:cNvSpPr txBox="1"/>
          <p:nvPr>
            <p:ph type="title"/>
          </p:nvPr>
        </p:nvSpPr>
        <p:spPr>
          <a:xfrm>
            <a:off x="5032900" y="2108850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거짓</a:t>
            </a:r>
            <a:endParaRPr sz="1200"/>
          </a:p>
        </p:txBody>
      </p:sp>
      <p:sp>
        <p:nvSpPr>
          <p:cNvPr id="275" name="Google Shape;275;p27"/>
          <p:cNvSpPr txBox="1"/>
          <p:nvPr>
            <p:ph idx="4294967295" type="body"/>
          </p:nvPr>
        </p:nvSpPr>
        <p:spPr>
          <a:xfrm>
            <a:off x="3743625" y="2625700"/>
            <a:ext cx="1782600" cy="1962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Type(True)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bool</a:t>
            </a:r>
            <a:endParaRPr sz="1200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6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p162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예외처리</a:t>
            </a:r>
            <a:endParaRPr/>
          </a:p>
        </p:txBody>
      </p:sp>
      <p:sp>
        <p:nvSpPr>
          <p:cNvPr id="1988" name="Google Shape;1988;p16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17장 예외처리</a:t>
            </a:r>
            <a:endParaRPr/>
          </a:p>
        </p:txBody>
      </p:sp>
      <p:sp>
        <p:nvSpPr>
          <p:cNvPr id="1989" name="Google Shape;1989;p162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17-1 예외처리.ipynb</a:t>
            </a:r>
            <a:endParaRPr sz="800"/>
          </a:p>
        </p:txBody>
      </p:sp>
      <p:sp>
        <p:nvSpPr>
          <p:cNvPr id="1990" name="Google Shape;1990;p162"/>
          <p:cNvSpPr txBox="1"/>
          <p:nvPr>
            <p:ph idx="4294967295" type="body"/>
          </p:nvPr>
        </p:nvSpPr>
        <p:spPr>
          <a:xfrm>
            <a:off x="2811450" y="1554400"/>
            <a:ext cx="3977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&gt;&gt;&gt; print(10 / 0)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ZeroDivisionError: integer division or modulo by zero</a:t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1" name="Google Shape;1991;p162"/>
          <p:cNvSpPr txBox="1"/>
          <p:nvPr>
            <p:ph idx="4294967295" type="body"/>
          </p:nvPr>
        </p:nvSpPr>
        <p:spPr>
          <a:xfrm>
            <a:off x="1161300" y="836100"/>
            <a:ext cx="6842700" cy="533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프로그램을 실행하다 발생하는 오류</a:t>
            </a:r>
            <a:endParaRPr b="1" sz="1800"/>
          </a:p>
        </p:txBody>
      </p:sp>
      <p:sp>
        <p:nvSpPr>
          <p:cNvPr id="1992" name="Google Shape;1992;p162"/>
          <p:cNvSpPr txBox="1"/>
          <p:nvPr>
            <p:ph idx="4294967295" type="body"/>
          </p:nvPr>
        </p:nvSpPr>
        <p:spPr>
          <a:xfrm>
            <a:off x="2811450" y="2545000"/>
            <a:ext cx="3977700" cy="984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try: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     print(10 / 0) # 실행할코드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Arial"/>
                <a:ea typeface="Arial"/>
                <a:cs typeface="Arial"/>
                <a:sym typeface="Arial"/>
              </a:rPr>
              <a:t>except: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print(“예외오류발생”) # 예외발생시 코드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p163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특정예외만 처리</a:t>
            </a:r>
            <a:endParaRPr/>
          </a:p>
        </p:txBody>
      </p:sp>
      <p:sp>
        <p:nvSpPr>
          <p:cNvPr id="1999" name="Google Shape;1999;p16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17장 예외처리</a:t>
            </a:r>
            <a:endParaRPr/>
          </a:p>
        </p:txBody>
      </p:sp>
      <p:sp>
        <p:nvSpPr>
          <p:cNvPr id="2000" name="Google Shape;2000;p163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17-1 예외처리.ipynb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001" name="Google Shape;2001;p163"/>
          <p:cNvSpPr txBox="1"/>
          <p:nvPr>
            <p:ph idx="4294967295" type="body"/>
          </p:nvPr>
        </p:nvSpPr>
        <p:spPr>
          <a:xfrm>
            <a:off x="2811450" y="1173400"/>
            <a:ext cx="3977700" cy="302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x = [1, 2, 3]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try: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 print(10 / 0)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 y[5]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except ZeroDivisionError as 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print(“숫자를 0으로 나눌수 없음”, e)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except IndexError as e: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print(“잘못된 인덱스”, e)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164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예외처리 else와 finally</a:t>
            </a:r>
            <a:endParaRPr/>
          </a:p>
        </p:txBody>
      </p:sp>
      <p:sp>
        <p:nvSpPr>
          <p:cNvPr id="2008" name="Google Shape;2008;p16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17장 예외처리</a:t>
            </a:r>
            <a:endParaRPr/>
          </a:p>
        </p:txBody>
      </p:sp>
      <p:sp>
        <p:nvSpPr>
          <p:cNvPr id="2009" name="Google Shape;2009;p164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17-1 예외처리.ipynb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010" name="Google Shape;2010;p164"/>
          <p:cNvSpPr txBox="1"/>
          <p:nvPr>
            <p:ph idx="4294967295" type="body"/>
          </p:nvPr>
        </p:nvSpPr>
        <p:spPr>
          <a:xfrm>
            <a:off x="1668450" y="1325800"/>
            <a:ext cx="2839500" cy="2191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try: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print(10 / 0)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except: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print(“예외오류발생”)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else: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print(“오류발생하지 않음”)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finally: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print(“무조건 실행”)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1" name="Google Shape;2011;p164"/>
          <p:cNvSpPr txBox="1"/>
          <p:nvPr>
            <p:ph idx="4294967295" type="body"/>
          </p:nvPr>
        </p:nvSpPr>
        <p:spPr>
          <a:xfrm>
            <a:off x="4945050" y="1402000"/>
            <a:ext cx="3436800" cy="2191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Arial"/>
                <a:ea typeface="Arial"/>
                <a:cs typeface="Arial"/>
                <a:sym typeface="Arial"/>
              </a:rPr>
              <a:t>else : 오류가 발생하지 않을때만 동작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latin typeface="Arial"/>
                <a:ea typeface="Arial"/>
                <a:cs typeface="Arial"/>
                <a:sym typeface="Arial"/>
              </a:rPr>
              <a:t>finally : 오류발생여부 상관없이 무조건 동작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p16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예외 발생시키기 raise</a:t>
            </a:r>
            <a:endParaRPr/>
          </a:p>
        </p:txBody>
      </p:sp>
      <p:sp>
        <p:nvSpPr>
          <p:cNvPr id="2018" name="Google Shape;2018;p16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17장 예외처리</a:t>
            </a:r>
            <a:endParaRPr/>
          </a:p>
        </p:txBody>
      </p:sp>
      <p:sp>
        <p:nvSpPr>
          <p:cNvPr id="2019" name="Google Shape;2019;p165"/>
          <p:cNvSpPr txBox="1"/>
          <p:nvPr/>
        </p:nvSpPr>
        <p:spPr>
          <a:xfrm>
            <a:off x="3681850" y="42348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17-1 예외처리.ipynb</a:t>
            </a:r>
            <a:endParaRPr sz="8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020" name="Google Shape;2020;p165"/>
          <p:cNvSpPr txBox="1"/>
          <p:nvPr>
            <p:ph idx="4294967295" type="body"/>
          </p:nvPr>
        </p:nvSpPr>
        <p:spPr>
          <a:xfrm>
            <a:off x="1226500" y="1231300"/>
            <a:ext cx="3095700" cy="124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try: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raise Exception(“예외강제발생”)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except Exception as 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print(“예외발생”, e)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1" name="Google Shape;2021;p165"/>
          <p:cNvSpPr txBox="1"/>
          <p:nvPr>
            <p:ph idx="4294967295" type="body"/>
          </p:nvPr>
        </p:nvSpPr>
        <p:spPr>
          <a:xfrm>
            <a:off x="5341300" y="1231300"/>
            <a:ext cx="3095700" cy="234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class MyError(Exception):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def __init__(self):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    super().__init__(“나의오류”)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try: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 raise MyError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except Exception as 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print(“예외발생”, e)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p166"/>
          <p:cNvSpPr txBox="1"/>
          <p:nvPr>
            <p:ph type="ctrTitle"/>
          </p:nvPr>
        </p:nvSpPr>
        <p:spPr>
          <a:xfrm>
            <a:off x="1143000" y="2200350"/>
            <a:ext cx="6858000" cy="6648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07. 모듈과 패키지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- 파이썬기초 -</a:t>
            </a:r>
            <a:endParaRPr sz="1200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p167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모듈</a:t>
            </a:r>
            <a:endParaRPr/>
          </a:p>
        </p:txBody>
      </p:sp>
      <p:sp>
        <p:nvSpPr>
          <p:cNvPr id="2034" name="Google Shape;2034;p16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18장 모듈</a:t>
            </a:r>
            <a:endParaRPr/>
          </a:p>
        </p:txBody>
      </p:sp>
      <p:sp>
        <p:nvSpPr>
          <p:cNvPr id="2035" name="Google Shape;2035;p167"/>
          <p:cNvSpPr txBox="1"/>
          <p:nvPr/>
        </p:nvSpPr>
        <p:spPr>
          <a:xfrm>
            <a:off x="3681850" y="40824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calc.py</a:t>
            </a:r>
            <a:endParaRPr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main.py</a:t>
            </a:r>
            <a:endParaRPr sz="1000"/>
          </a:p>
        </p:txBody>
      </p:sp>
      <p:sp>
        <p:nvSpPr>
          <p:cNvPr id="2036" name="Google Shape;2036;p167"/>
          <p:cNvSpPr txBox="1"/>
          <p:nvPr>
            <p:ph idx="4294967295" type="body"/>
          </p:nvPr>
        </p:nvSpPr>
        <p:spPr>
          <a:xfrm>
            <a:off x="1371600" y="1434100"/>
            <a:ext cx="1505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모듈 (</a:t>
            </a:r>
            <a:r>
              <a:rPr b="1" lang="ko-KR">
                <a:solidFill>
                  <a:srgbClr val="FF0000"/>
                </a:solidFill>
              </a:rPr>
              <a:t>calc</a:t>
            </a:r>
            <a:r>
              <a:rPr b="1" lang="ko-KR"/>
              <a:t>.py)</a:t>
            </a:r>
            <a:endParaRPr b="1"/>
          </a:p>
        </p:txBody>
      </p:sp>
      <p:sp>
        <p:nvSpPr>
          <p:cNvPr id="2037" name="Google Shape;2037;p167"/>
          <p:cNvSpPr txBox="1"/>
          <p:nvPr>
            <p:ph idx="4294967295" type="body"/>
          </p:nvPr>
        </p:nvSpPr>
        <p:spPr>
          <a:xfrm>
            <a:off x="4267200" y="14341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import</a:t>
            </a:r>
            <a:endParaRPr b="1"/>
          </a:p>
        </p:txBody>
      </p:sp>
      <p:sp>
        <p:nvSpPr>
          <p:cNvPr id="2038" name="Google Shape;2038;p167"/>
          <p:cNvSpPr txBox="1"/>
          <p:nvPr>
            <p:ph idx="4294967295" type="body"/>
          </p:nvPr>
        </p:nvSpPr>
        <p:spPr>
          <a:xfrm>
            <a:off x="1161300" y="836100"/>
            <a:ext cx="6842700" cy="533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변수, 함수, 클래스 등을 모아놓은 스크립트 파일</a:t>
            </a:r>
            <a:endParaRPr b="1" sz="1800"/>
          </a:p>
        </p:txBody>
      </p:sp>
      <p:sp>
        <p:nvSpPr>
          <p:cNvPr id="2039" name="Google Shape;2039;p167"/>
          <p:cNvSpPr txBox="1"/>
          <p:nvPr>
            <p:ph idx="4294967295" type="body"/>
          </p:nvPr>
        </p:nvSpPr>
        <p:spPr>
          <a:xfrm>
            <a:off x="1025925" y="2005600"/>
            <a:ext cx="1505700" cy="224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name = “calc”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def add(a, b):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return a + b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def sub(a, b):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return a- b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40" name="Google Shape;2040;p167"/>
          <p:cNvSpPr txBox="1"/>
          <p:nvPr>
            <p:ph idx="4294967295" type="body"/>
          </p:nvPr>
        </p:nvSpPr>
        <p:spPr>
          <a:xfrm>
            <a:off x="6784850" y="1434100"/>
            <a:ext cx="12801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from import</a:t>
            </a:r>
            <a:endParaRPr b="1"/>
          </a:p>
        </p:txBody>
      </p:sp>
      <p:cxnSp>
        <p:nvCxnSpPr>
          <p:cNvPr id="2041" name="Google Shape;2041;p167"/>
          <p:cNvCxnSpPr/>
          <p:nvPr/>
        </p:nvCxnSpPr>
        <p:spPr>
          <a:xfrm>
            <a:off x="2350000" y="1874525"/>
            <a:ext cx="2030100" cy="246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42" name="Google Shape;2042;p167"/>
          <p:cNvSpPr txBox="1"/>
          <p:nvPr>
            <p:ph idx="4294967295" type="body"/>
          </p:nvPr>
        </p:nvSpPr>
        <p:spPr>
          <a:xfrm>
            <a:off x="3653875" y="1975900"/>
            <a:ext cx="2202000" cy="291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import calc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print(calc.add(5,6))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print(calc.sub(5,6))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-1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043" name="Google Shape;2043;p167"/>
          <p:cNvSpPr txBox="1"/>
          <p:nvPr>
            <p:ph idx="4294967295" type="body"/>
          </p:nvPr>
        </p:nvSpPr>
        <p:spPr>
          <a:xfrm>
            <a:off x="6344700" y="1967500"/>
            <a:ext cx="2627400" cy="180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from calc import add, sub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print(add(5,6))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11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print(sub(5,6))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-1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168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시작점 확인 __name__</a:t>
            </a:r>
            <a:endParaRPr/>
          </a:p>
        </p:txBody>
      </p:sp>
      <p:sp>
        <p:nvSpPr>
          <p:cNvPr id="2050" name="Google Shape;2050;p16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18장 모듈</a:t>
            </a:r>
            <a:endParaRPr/>
          </a:p>
        </p:txBody>
      </p:sp>
      <p:sp>
        <p:nvSpPr>
          <p:cNvPr id="2051" name="Google Shape;2051;p168"/>
          <p:cNvSpPr txBox="1"/>
          <p:nvPr>
            <p:ph idx="4294967295" type="body"/>
          </p:nvPr>
        </p:nvSpPr>
        <p:spPr>
          <a:xfrm>
            <a:off x="2187225" y="1097200"/>
            <a:ext cx="3390600" cy="327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name = “calc”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def add(a, b):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return a + b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def sub(a, b):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return a - b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if __name__ == ‘__main__’: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print(“시작점”)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52" name="Google Shape;2052;p168"/>
          <p:cNvSpPr txBox="1"/>
          <p:nvPr>
            <p:ph idx="4294967295" type="body"/>
          </p:nvPr>
        </p:nvSpPr>
        <p:spPr>
          <a:xfrm>
            <a:off x="5310725" y="1152075"/>
            <a:ext cx="2928000" cy="291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파이썬은 어떤 모듈에서든 실행가능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해당 모듈이 시작점일경우 </a:t>
            </a:r>
            <a:r>
              <a:rPr b="1" lang="ko-KR" sz="1200">
                <a:solidFill>
                  <a:srgbClr val="FF0000"/>
                </a:solidFill>
              </a:rPr>
              <a:t>__name__</a:t>
            </a:r>
            <a:r>
              <a:rPr b="1" lang="ko-KR" sz="1200"/>
              <a:t> 의 값은 </a:t>
            </a:r>
            <a:r>
              <a:rPr b="1" lang="ko-KR" sz="1200">
                <a:solidFill>
                  <a:srgbClr val="FF0000"/>
                </a:solidFill>
              </a:rPr>
              <a:t>“__main__”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시작점이 아닐경우 </a:t>
            </a:r>
            <a:r>
              <a:rPr b="1" lang="ko-KR" sz="1200">
                <a:solidFill>
                  <a:srgbClr val="FF0000"/>
                </a:solidFill>
              </a:rPr>
              <a:t>__name__</a:t>
            </a:r>
            <a:r>
              <a:rPr b="1" lang="ko-KR" sz="1200"/>
              <a:t> 는 해당 모듈의 </a:t>
            </a:r>
            <a:r>
              <a:rPr b="1" lang="ko-KR" sz="1200">
                <a:solidFill>
                  <a:srgbClr val="FF0000"/>
                </a:solidFill>
              </a:rPr>
              <a:t>모듈명(파일명)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</p:txBody>
      </p:sp>
      <p:sp>
        <p:nvSpPr>
          <p:cNvPr id="2053" name="Google Shape;2053;p168"/>
          <p:cNvSpPr txBox="1"/>
          <p:nvPr/>
        </p:nvSpPr>
        <p:spPr>
          <a:xfrm>
            <a:off x="3681850" y="40824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calc.py</a:t>
            </a:r>
            <a:endParaRPr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main.py</a:t>
            </a:r>
            <a:endParaRPr sz="1000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169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%%writefile</a:t>
            </a:r>
            <a:endParaRPr/>
          </a:p>
        </p:txBody>
      </p:sp>
      <p:sp>
        <p:nvSpPr>
          <p:cNvPr id="2060" name="Google Shape;2060;p16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18장 모듈</a:t>
            </a:r>
            <a:endParaRPr/>
          </a:p>
        </p:txBody>
      </p:sp>
      <p:sp>
        <p:nvSpPr>
          <p:cNvPr id="2061" name="Google Shape;2061;p169"/>
          <p:cNvSpPr txBox="1"/>
          <p:nvPr>
            <p:ph idx="4294967295" type="body"/>
          </p:nvPr>
        </p:nvSpPr>
        <p:spPr>
          <a:xfrm>
            <a:off x="1161300" y="836100"/>
            <a:ext cx="6842700" cy="533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iPython Magic command</a:t>
            </a:r>
            <a:endParaRPr b="1" sz="1800"/>
          </a:p>
        </p:txBody>
      </p:sp>
      <p:sp>
        <p:nvSpPr>
          <p:cNvPr id="2062" name="Google Shape;2062;p169"/>
          <p:cNvSpPr txBox="1"/>
          <p:nvPr/>
        </p:nvSpPr>
        <p:spPr>
          <a:xfrm>
            <a:off x="2719775" y="1387625"/>
            <a:ext cx="3829800" cy="25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&gt;&gt;&gt; %%wriefile &lt;file이름&gt;.py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jupyter의 코드를 파일로 저장.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170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패키지</a:t>
            </a:r>
            <a:endParaRPr/>
          </a:p>
        </p:txBody>
      </p:sp>
      <p:sp>
        <p:nvSpPr>
          <p:cNvPr id="2069" name="Google Shape;2069;p17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18장 모듈</a:t>
            </a:r>
            <a:endParaRPr/>
          </a:p>
        </p:txBody>
      </p:sp>
      <p:sp>
        <p:nvSpPr>
          <p:cNvPr id="2070" name="Google Shape;2070;p170"/>
          <p:cNvSpPr txBox="1"/>
          <p:nvPr>
            <p:ph idx="4294967295" type="body"/>
          </p:nvPr>
        </p:nvSpPr>
        <p:spPr>
          <a:xfrm>
            <a:off x="826000" y="1434100"/>
            <a:ext cx="21276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모듈 (pkcalc/calc.py)</a:t>
            </a:r>
            <a:endParaRPr b="1"/>
          </a:p>
        </p:txBody>
      </p:sp>
      <p:sp>
        <p:nvSpPr>
          <p:cNvPr id="2071" name="Google Shape;2071;p170"/>
          <p:cNvSpPr txBox="1"/>
          <p:nvPr>
            <p:ph idx="4294967295" type="body"/>
          </p:nvPr>
        </p:nvSpPr>
        <p:spPr>
          <a:xfrm>
            <a:off x="4233675" y="1446300"/>
            <a:ext cx="1130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import</a:t>
            </a:r>
            <a:endParaRPr b="1"/>
          </a:p>
        </p:txBody>
      </p:sp>
      <p:sp>
        <p:nvSpPr>
          <p:cNvPr id="2072" name="Google Shape;2072;p170"/>
          <p:cNvSpPr txBox="1"/>
          <p:nvPr>
            <p:ph idx="4294967295" type="body"/>
          </p:nvPr>
        </p:nvSpPr>
        <p:spPr>
          <a:xfrm>
            <a:off x="1120175" y="818250"/>
            <a:ext cx="6842700" cy="533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여러가지 모듈을 모아놓은것</a:t>
            </a:r>
            <a:endParaRPr b="1" sz="1800"/>
          </a:p>
        </p:txBody>
      </p:sp>
      <p:sp>
        <p:nvSpPr>
          <p:cNvPr id="2073" name="Google Shape;2073;p170"/>
          <p:cNvSpPr txBox="1"/>
          <p:nvPr>
            <p:ph idx="4294967295" type="body"/>
          </p:nvPr>
        </p:nvSpPr>
        <p:spPr>
          <a:xfrm>
            <a:off x="1025925" y="2005600"/>
            <a:ext cx="1505700" cy="224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def add(a, b):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return a + b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def sub(a, b):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return a- b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74" name="Google Shape;2074;p170"/>
          <p:cNvSpPr txBox="1"/>
          <p:nvPr>
            <p:ph idx="4294967295" type="body"/>
          </p:nvPr>
        </p:nvSpPr>
        <p:spPr>
          <a:xfrm>
            <a:off x="6784850" y="1434100"/>
            <a:ext cx="12801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from import</a:t>
            </a:r>
            <a:endParaRPr b="1"/>
          </a:p>
        </p:txBody>
      </p:sp>
      <p:sp>
        <p:nvSpPr>
          <p:cNvPr id="2075" name="Google Shape;2075;p170"/>
          <p:cNvSpPr txBox="1"/>
          <p:nvPr/>
        </p:nvSpPr>
        <p:spPr>
          <a:xfrm>
            <a:off x="3681850" y="39300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pkcalc/calc.py</a:t>
            </a:r>
            <a:endParaRPr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pkcalc/__init__.py</a:t>
            </a:r>
            <a:endParaRPr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pk_main.py</a:t>
            </a:r>
            <a:endParaRPr sz="1000"/>
          </a:p>
        </p:txBody>
      </p:sp>
      <p:sp>
        <p:nvSpPr>
          <p:cNvPr id="2076" name="Google Shape;2076;p170"/>
          <p:cNvSpPr txBox="1"/>
          <p:nvPr>
            <p:ph idx="4294967295" type="body"/>
          </p:nvPr>
        </p:nvSpPr>
        <p:spPr>
          <a:xfrm>
            <a:off x="3537425" y="1984946"/>
            <a:ext cx="2202000" cy="2918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import pkcalc.calc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print(calc.name)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calc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prtin(calc.add(5,6)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077" name="Google Shape;2077;p170"/>
          <p:cNvSpPr txBox="1"/>
          <p:nvPr>
            <p:ph idx="4294967295" type="body"/>
          </p:nvPr>
        </p:nvSpPr>
        <p:spPr>
          <a:xfrm>
            <a:off x="5980100" y="1984946"/>
            <a:ext cx="2928000" cy="1937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from pkcalc.calc import name, add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print(name)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calc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prtin(add(5,6)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2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p171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패키지명으로 import (__init__.py)</a:t>
            </a:r>
            <a:endParaRPr/>
          </a:p>
        </p:txBody>
      </p:sp>
      <p:sp>
        <p:nvSpPr>
          <p:cNvPr id="2084" name="Google Shape;2084;p17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18장 모듈</a:t>
            </a:r>
            <a:endParaRPr/>
          </a:p>
        </p:txBody>
      </p:sp>
      <p:sp>
        <p:nvSpPr>
          <p:cNvPr id="2085" name="Google Shape;2085;p171"/>
          <p:cNvSpPr txBox="1"/>
          <p:nvPr>
            <p:ph idx="4294967295" type="body"/>
          </p:nvPr>
        </p:nvSpPr>
        <p:spPr>
          <a:xfrm>
            <a:off x="2121400" y="1434100"/>
            <a:ext cx="21276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모듈 (pkcalc/calc.py)</a:t>
            </a:r>
            <a:endParaRPr b="1"/>
          </a:p>
        </p:txBody>
      </p:sp>
      <p:sp>
        <p:nvSpPr>
          <p:cNvPr id="2086" name="Google Shape;2086;p171"/>
          <p:cNvSpPr txBox="1"/>
          <p:nvPr>
            <p:ph idx="4294967295" type="body"/>
          </p:nvPr>
        </p:nvSpPr>
        <p:spPr>
          <a:xfrm>
            <a:off x="5117600" y="1446300"/>
            <a:ext cx="1874700" cy="53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pkcalc/__init__.py</a:t>
            </a:r>
            <a:endParaRPr b="1"/>
          </a:p>
        </p:txBody>
      </p:sp>
      <p:sp>
        <p:nvSpPr>
          <p:cNvPr id="2087" name="Google Shape;2087;p171"/>
          <p:cNvSpPr txBox="1"/>
          <p:nvPr>
            <p:ph idx="4294967295" type="body"/>
          </p:nvPr>
        </p:nvSpPr>
        <p:spPr>
          <a:xfrm>
            <a:off x="4949275" y="1975900"/>
            <a:ext cx="2202000" cy="59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from .calc import add, sub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088" name="Google Shape;2088;p171"/>
          <p:cNvSpPr txBox="1"/>
          <p:nvPr>
            <p:ph idx="4294967295" type="body"/>
          </p:nvPr>
        </p:nvSpPr>
        <p:spPr>
          <a:xfrm>
            <a:off x="2321325" y="2005600"/>
            <a:ext cx="1505700" cy="224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def add(a, b):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return a + b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def sub(a, b):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000000"/>
                </a:solidFill>
              </a:rPr>
              <a:t>     return a- b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89" name="Google Shape;2089;p171"/>
          <p:cNvSpPr txBox="1"/>
          <p:nvPr/>
        </p:nvSpPr>
        <p:spPr>
          <a:xfrm>
            <a:off x="3681850" y="3930075"/>
            <a:ext cx="52902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pkcalc/calc.py</a:t>
            </a:r>
            <a:endParaRPr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pkcalc/__init__.py</a:t>
            </a:r>
            <a:endParaRPr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pk_main.py</a:t>
            </a:r>
            <a:endParaRPr sz="1000"/>
          </a:p>
        </p:txBody>
      </p:sp>
      <p:sp>
        <p:nvSpPr>
          <p:cNvPr id="2090" name="Google Shape;2090;p171"/>
          <p:cNvSpPr txBox="1"/>
          <p:nvPr/>
        </p:nvSpPr>
        <p:spPr>
          <a:xfrm>
            <a:off x="2627250" y="3672600"/>
            <a:ext cx="44220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import pkcalc # 사용 가능.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import pkcalc as pc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&gt;&gt;&gt; pkcalc.add(1,3)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비교연산자</a:t>
            </a:r>
            <a:endParaRPr/>
          </a:p>
        </p:txBody>
      </p:sp>
      <p:sp>
        <p:nvSpPr>
          <p:cNvPr id="282" name="Google Shape;282;p2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5장 Boolean과 비교, 논리연산자</a:t>
            </a:r>
            <a:endParaRPr/>
          </a:p>
        </p:txBody>
      </p:sp>
      <p:sp>
        <p:nvSpPr>
          <p:cNvPr id="283" name="Google Shape;283;p28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05-1 Boolean 과 논리, 비교연산자.ipynb </a:t>
            </a:r>
            <a:endParaRPr sz="1000"/>
          </a:p>
        </p:txBody>
      </p:sp>
      <p:sp>
        <p:nvSpPr>
          <p:cNvPr id="284" name="Google Shape;284;p28"/>
          <p:cNvSpPr txBox="1"/>
          <p:nvPr>
            <p:ph idx="4294967295" type="body"/>
          </p:nvPr>
        </p:nvSpPr>
        <p:spPr>
          <a:xfrm>
            <a:off x="1108425" y="1235125"/>
            <a:ext cx="5859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&gt;</a:t>
            </a:r>
            <a:endParaRPr sz="3600"/>
          </a:p>
        </p:txBody>
      </p:sp>
      <p:cxnSp>
        <p:nvCxnSpPr>
          <p:cNvPr id="285" name="Google Shape;285;p28"/>
          <p:cNvCxnSpPr/>
          <p:nvPr/>
        </p:nvCxnSpPr>
        <p:spPr>
          <a:xfrm>
            <a:off x="1034625" y="2080525"/>
            <a:ext cx="5451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" name="Google Shape;286;p28"/>
          <p:cNvSpPr txBox="1"/>
          <p:nvPr>
            <p:ph type="title"/>
          </p:nvPr>
        </p:nvSpPr>
        <p:spPr>
          <a:xfrm>
            <a:off x="853425" y="2135125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크다</a:t>
            </a:r>
            <a:endParaRPr sz="1200"/>
          </a:p>
        </p:txBody>
      </p:sp>
      <p:sp>
        <p:nvSpPr>
          <p:cNvPr id="287" name="Google Shape;287;p28"/>
          <p:cNvSpPr txBox="1"/>
          <p:nvPr>
            <p:ph idx="4294967295" type="body"/>
          </p:nvPr>
        </p:nvSpPr>
        <p:spPr>
          <a:xfrm>
            <a:off x="3277475" y="3173950"/>
            <a:ext cx="17826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print(3 &gt; 1)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print(10 != 10)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Type(10==10)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bool</a:t>
            </a:r>
            <a:endParaRPr sz="1200"/>
          </a:p>
        </p:txBody>
      </p:sp>
      <p:sp>
        <p:nvSpPr>
          <p:cNvPr id="288" name="Google Shape;288;p28"/>
          <p:cNvSpPr txBox="1"/>
          <p:nvPr>
            <p:ph idx="4294967295" type="body"/>
          </p:nvPr>
        </p:nvSpPr>
        <p:spPr>
          <a:xfrm>
            <a:off x="1908625" y="1235125"/>
            <a:ext cx="8004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&gt;=</a:t>
            </a:r>
            <a:endParaRPr sz="3600"/>
          </a:p>
        </p:txBody>
      </p:sp>
      <p:cxnSp>
        <p:nvCxnSpPr>
          <p:cNvPr id="289" name="Google Shape;289;p28"/>
          <p:cNvCxnSpPr/>
          <p:nvPr/>
        </p:nvCxnSpPr>
        <p:spPr>
          <a:xfrm>
            <a:off x="1987225" y="2080525"/>
            <a:ext cx="5451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" name="Google Shape;290;p28"/>
          <p:cNvSpPr txBox="1"/>
          <p:nvPr>
            <p:ph type="title"/>
          </p:nvPr>
        </p:nvSpPr>
        <p:spPr>
          <a:xfrm>
            <a:off x="1806025" y="2135125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크거나같다</a:t>
            </a:r>
            <a:endParaRPr sz="1200"/>
          </a:p>
        </p:txBody>
      </p:sp>
      <p:sp>
        <p:nvSpPr>
          <p:cNvPr id="291" name="Google Shape;291;p28"/>
          <p:cNvSpPr txBox="1"/>
          <p:nvPr>
            <p:ph idx="4294967295" type="body"/>
          </p:nvPr>
        </p:nvSpPr>
        <p:spPr>
          <a:xfrm>
            <a:off x="3775425" y="1235125"/>
            <a:ext cx="5859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&lt;</a:t>
            </a:r>
            <a:endParaRPr sz="3600"/>
          </a:p>
        </p:txBody>
      </p:sp>
      <p:cxnSp>
        <p:nvCxnSpPr>
          <p:cNvPr id="292" name="Google Shape;292;p28"/>
          <p:cNvCxnSpPr/>
          <p:nvPr/>
        </p:nvCxnSpPr>
        <p:spPr>
          <a:xfrm>
            <a:off x="3701625" y="2080525"/>
            <a:ext cx="5451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" name="Google Shape;293;p28"/>
          <p:cNvSpPr txBox="1"/>
          <p:nvPr>
            <p:ph type="title"/>
          </p:nvPr>
        </p:nvSpPr>
        <p:spPr>
          <a:xfrm>
            <a:off x="3520425" y="2135125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작다</a:t>
            </a:r>
            <a:endParaRPr sz="1200"/>
          </a:p>
        </p:txBody>
      </p:sp>
      <p:sp>
        <p:nvSpPr>
          <p:cNvPr id="294" name="Google Shape;294;p28"/>
          <p:cNvSpPr txBox="1"/>
          <p:nvPr>
            <p:ph idx="4294967295" type="body"/>
          </p:nvPr>
        </p:nvSpPr>
        <p:spPr>
          <a:xfrm>
            <a:off x="4575625" y="1235125"/>
            <a:ext cx="8004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&lt;=</a:t>
            </a:r>
            <a:endParaRPr sz="3600"/>
          </a:p>
        </p:txBody>
      </p:sp>
      <p:cxnSp>
        <p:nvCxnSpPr>
          <p:cNvPr id="295" name="Google Shape;295;p28"/>
          <p:cNvCxnSpPr/>
          <p:nvPr/>
        </p:nvCxnSpPr>
        <p:spPr>
          <a:xfrm>
            <a:off x="4654225" y="2080525"/>
            <a:ext cx="5451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6" name="Google Shape;296;p28"/>
          <p:cNvSpPr txBox="1"/>
          <p:nvPr>
            <p:ph type="title"/>
          </p:nvPr>
        </p:nvSpPr>
        <p:spPr>
          <a:xfrm>
            <a:off x="4473025" y="2135125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작거나같다</a:t>
            </a:r>
            <a:endParaRPr sz="1200"/>
          </a:p>
        </p:txBody>
      </p:sp>
      <p:sp>
        <p:nvSpPr>
          <p:cNvPr id="297" name="Google Shape;297;p28"/>
          <p:cNvSpPr txBox="1"/>
          <p:nvPr>
            <p:ph idx="4294967295" type="body"/>
          </p:nvPr>
        </p:nvSpPr>
        <p:spPr>
          <a:xfrm>
            <a:off x="6304125" y="1235125"/>
            <a:ext cx="8004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==</a:t>
            </a:r>
            <a:endParaRPr sz="3600"/>
          </a:p>
        </p:txBody>
      </p:sp>
      <p:cxnSp>
        <p:nvCxnSpPr>
          <p:cNvPr id="298" name="Google Shape;298;p28"/>
          <p:cNvCxnSpPr/>
          <p:nvPr/>
        </p:nvCxnSpPr>
        <p:spPr>
          <a:xfrm>
            <a:off x="6444825" y="2080525"/>
            <a:ext cx="5451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28"/>
          <p:cNvSpPr txBox="1"/>
          <p:nvPr>
            <p:ph type="title"/>
          </p:nvPr>
        </p:nvSpPr>
        <p:spPr>
          <a:xfrm>
            <a:off x="6263625" y="2135125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같다</a:t>
            </a:r>
            <a:endParaRPr sz="1200"/>
          </a:p>
        </p:txBody>
      </p:sp>
      <p:sp>
        <p:nvSpPr>
          <p:cNvPr id="300" name="Google Shape;300;p28"/>
          <p:cNvSpPr txBox="1"/>
          <p:nvPr>
            <p:ph idx="4294967295" type="body"/>
          </p:nvPr>
        </p:nvSpPr>
        <p:spPr>
          <a:xfrm>
            <a:off x="7318825" y="1235125"/>
            <a:ext cx="8004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!=</a:t>
            </a:r>
            <a:endParaRPr sz="3600"/>
          </a:p>
        </p:txBody>
      </p:sp>
      <p:cxnSp>
        <p:nvCxnSpPr>
          <p:cNvPr id="301" name="Google Shape;301;p28"/>
          <p:cNvCxnSpPr/>
          <p:nvPr/>
        </p:nvCxnSpPr>
        <p:spPr>
          <a:xfrm>
            <a:off x="7397425" y="2080525"/>
            <a:ext cx="5451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2" name="Google Shape;302;p28"/>
          <p:cNvSpPr txBox="1"/>
          <p:nvPr>
            <p:ph type="title"/>
          </p:nvPr>
        </p:nvSpPr>
        <p:spPr>
          <a:xfrm>
            <a:off x="7216225" y="2135125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같지않다</a:t>
            </a:r>
            <a:endParaRPr sz="1200"/>
          </a:p>
        </p:txBody>
      </p:sp>
      <p:sp>
        <p:nvSpPr>
          <p:cNvPr id="303" name="Google Shape;303;p28"/>
          <p:cNvSpPr txBox="1"/>
          <p:nvPr>
            <p:ph idx="4294967295" type="body"/>
          </p:nvPr>
        </p:nvSpPr>
        <p:spPr>
          <a:xfrm>
            <a:off x="3170850" y="2581125"/>
            <a:ext cx="3182700" cy="6288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2400"/>
              <a:t>연산결과는 Boolean</a:t>
            </a:r>
            <a:endParaRPr sz="2400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5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p172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모듈과 패키지를 찾는경로</a:t>
            </a:r>
            <a:endParaRPr/>
          </a:p>
        </p:txBody>
      </p:sp>
      <p:sp>
        <p:nvSpPr>
          <p:cNvPr id="2097" name="Google Shape;2097;p17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18장 모듈</a:t>
            </a:r>
            <a:endParaRPr/>
          </a:p>
        </p:txBody>
      </p:sp>
      <p:sp>
        <p:nvSpPr>
          <p:cNvPr id="2098" name="Google Shape;2098;p172"/>
          <p:cNvSpPr txBox="1"/>
          <p:nvPr>
            <p:ph idx="4294967295" type="body"/>
          </p:nvPr>
        </p:nvSpPr>
        <p:spPr>
          <a:xfrm>
            <a:off x="771950" y="1447825"/>
            <a:ext cx="1818900" cy="84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</a:rPr>
              <a:t>import sys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</a:rPr>
              <a:t>print(sys.path)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9" name="Google Shape;2099;p172"/>
          <p:cNvSpPr txBox="1"/>
          <p:nvPr/>
        </p:nvSpPr>
        <p:spPr>
          <a:xfrm>
            <a:off x="3681850" y="4234875"/>
            <a:ext cx="52902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main.py</a:t>
            </a:r>
            <a:endParaRPr sz="1000"/>
          </a:p>
        </p:txBody>
      </p:sp>
      <p:sp>
        <p:nvSpPr>
          <p:cNvPr id="2100" name="Google Shape;2100;p172"/>
          <p:cNvSpPr txBox="1"/>
          <p:nvPr>
            <p:ph idx="4294967295" type="body"/>
          </p:nvPr>
        </p:nvSpPr>
        <p:spPr>
          <a:xfrm>
            <a:off x="845100" y="2376750"/>
            <a:ext cx="4818000" cy="477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>
                <a:solidFill>
                  <a:srgbClr val="000000"/>
                </a:solidFill>
              </a:rPr>
              <a:t>site-packages 폴더에 pip로 설치한 패키지가 들어감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5" name="Shape 2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6" name="Google Shape;2106;p17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연습문제!!</a:t>
            </a:r>
            <a:endParaRPr/>
          </a:p>
        </p:txBody>
      </p:sp>
      <p:sp>
        <p:nvSpPr>
          <p:cNvPr id="2107" name="Google Shape;2107;p17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8" name="Google Shape;2108;p173"/>
          <p:cNvSpPr txBox="1"/>
          <p:nvPr/>
        </p:nvSpPr>
        <p:spPr>
          <a:xfrm>
            <a:off x="5411100" y="1329525"/>
            <a:ext cx="2716500" cy="25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11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12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1121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122111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112213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12221131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1123123111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09" name="Google Shape;2109;p173"/>
          <p:cNvSpPr txBox="1"/>
          <p:nvPr/>
        </p:nvSpPr>
        <p:spPr>
          <a:xfrm>
            <a:off x="1016375" y="1329525"/>
            <a:ext cx="4206000" cy="23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오른쪽 수열은 ‘개미수열’이라고 불립니다.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사용자로부터 n값을 입력받아서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n번째 위치에 있는 수열을 출력하시오.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4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p17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연습문제2</a:t>
            </a:r>
            <a:endParaRPr/>
          </a:p>
        </p:txBody>
      </p:sp>
      <p:sp>
        <p:nvSpPr>
          <p:cNvPr id="2116" name="Google Shape;2116;p17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7" name="Google Shape;2117;p174"/>
          <p:cNvSpPr txBox="1"/>
          <p:nvPr/>
        </p:nvSpPr>
        <p:spPr>
          <a:xfrm>
            <a:off x="5411100" y="1329525"/>
            <a:ext cx="2716500" cy="25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    --- 1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1    --- 2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2    --- 3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3    --- 4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5    --- 5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8    --- 6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18" name="Google Shape;2118;p174"/>
          <p:cNvSpPr txBox="1"/>
          <p:nvPr/>
        </p:nvSpPr>
        <p:spPr>
          <a:xfrm>
            <a:off x="1054625" y="1329525"/>
            <a:ext cx="4206000" cy="23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피보나치 수열 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사용자로부터 숫자 n을 입력 받아서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피보나치 수열의 n번째 값을 출력하여라.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피보나치 수열: A_n 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예) 입력: 7 =&gt; 13이 출력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119" name="Google Shape;2119;p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5200" y="3692025"/>
            <a:ext cx="6618874" cy="76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9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논리연산자</a:t>
            </a:r>
            <a:endParaRPr/>
          </a:p>
        </p:txBody>
      </p:sp>
      <p:sp>
        <p:nvSpPr>
          <p:cNvPr id="310" name="Google Shape;310;p2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5장 Boolean과 비교, 논리연산자</a:t>
            </a:r>
            <a:endParaRPr/>
          </a:p>
        </p:txBody>
      </p:sp>
      <p:sp>
        <p:nvSpPr>
          <p:cNvPr id="311" name="Google Shape;311;p29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05-1 Boolean 과 논리, 비교연산자.ipynb </a:t>
            </a:r>
            <a:endParaRPr sz="1000"/>
          </a:p>
        </p:txBody>
      </p:sp>
      <p:sp>
        <p:nvSpPr>
          <p:cNvPr id="312" name="Google Shape;312;p29"/>
          <p:cNvSpPr txBox="1"/>
          <p:nvPr>
            <p:ph idx="4294967295" type="body"/>
          </p:nvPr>
        </p:nvSpPr>
        <p:spPr>
          <a:xfrm>
            <a:off x="1394325" y="1311325"/>
            <a:ext cx="10038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and</a:t>
            </a:r>
            <a:endParaRPr sz="3600"/>
          </a:p>
        </p:txBody>
      </p:sp>
      <p:sp>
        <p:nvSpPr>
          <p:cNvPr id="313" name="Google Shape;313;p29"/>
          <p:cNvSpPr txBox="1"/>
          <p:nvPr>
            <p:ph type="title"/>
          </p:nvPr>
        </p:nvSpPr>
        <p:spPr>
          <a:xfrm>
            <a:off x="1165550" y="214975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모두가 True 면 True</a:t>
            </a:r>
            <a:endParaRPr sz="1200"/>
          </a:p>
        </p:txBody>
      </p:sp>
      <p:sp>
        <p:nvSpPr>
          <p:cNvPr id="314" name="Google Shape;314;p29"/>
          <p:cNvSpPr txBox="1"/>
          <p:nvPr>
            <p:ph idx="4294967295" type="body"/>
          </p:nvPr>
        </p:nvSpPr>
        <p:spPr>
          <a:xfrm>
            <a:off x="1241750" y="2603950"/>
            <a:ext cx="17826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True and 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True and 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False and 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</p:txBody>
      </p:sp>
      <p:sp>
        <p:nvSpPr>
          <p:cNvPr id="315" name="Google Shape;315;p29"/>
          <p:cNvSpPr txBox="1"/>
          <p:nvPr>
            <p:ph idx="4294967295" type="body"/>
          </p:nvPr>
        </p:nvSpPr>
        <p:spPr>
          <a:xfrm>
            <a:off x="4228575" y="1289025"/>
            <a:ext cx="10038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or</a:t>
            </a:r>
            <a:endParaRPr sz="3600"/>
          </a:p>
        </p:txBody>
      </p:sp>
      <p:sp>
        <p:nvSpPr>
          <p:cNvPr id="316" name="Google Shape;316;p29"/>
          <p:cNvSpPr txBox="1"/>
          <p:nvPr>
            <p:ph idx="4294967295" type="body"/>
          </p:nvPr>
        </p:nvSpPr>
        <p:spPr>
          <a:xfrm>
            <a:off x="6698800" y="1311325"/>
            <a:ext cx="10038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not</a:t>
            </a:r>
            <a:endParaRPr sz="3600"/>
          </a:p>
        </p:txBody>
      </p:sp>
      <p:cxnSp>
        <p:nvCxnSpPr>
          <p:cNvPr id="317" name="Google Shape;317;p29"/>
          <p:cNvCxnSpPr/>
          <p:nvPr/>
        </p:nvCxnSpPr>
        <p:spPr>
          <a:xfrm>
            <a:off x="1494875" y="2085225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29"/>
          <p:cNvCxnSpPr/>
          <p:nvPr/>
        </p:nvCxnSpPr>
        <p:spPr>
          <a:xfrm>
            <a:off x="4171475" y="2085225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29"/>
          <p:cNvCxnSpPr/>
          <p:nvPr/>
        </p:nvCxnSpPr>
        <p:spPr>
          <a:xfrm>
            <a:off x="6740925" y="2085225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0" name="Google Shape;320;p29"/>
          <p:cNvSpPr txBox="1"/>
          <p:nvPr>
            <p:ph type="title"/>
          </p:nvPr>
        </p:nvSpPr>
        <p:spPr>
          <a:xfrm>
            <a:off x="3792125" y="2183175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하나만 True 면 True</a:t>
            </a:r>
            <a:endParaRPr sz="1200"/>
          </a:p>
        </p:txBody>
      </p:sp>
      <p:sp>
        <p:nvSpPr>
          <p:cNvPr id="321" name="Google Shape;321;p29"/>
          <p:cNvSpPr txBox="1"/>
          <p:nvPr>
            <p:ph type="title"/>
          </p:nvPr>
        </p:nvSpPr>
        <p:spPr>
          <a:xfrm>
            <a:off x="6833650" y="2183175"/>
            <a:ext cx="734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반대</a:t>
            </a:r>
            <a:endParaRPr sz="1200"/>
          </a:p>
        </p:txBody>
      </p:sp>
      <p:sp>
        <p:nvSpPr>
          <p:cNvPr id="322" name="Google Shape;322;p29"/>
          <p:cNvSpPr txBox="1"/>
          <p:nvPr>
            <p:ph idx="4294967295" type="body"/>
          </p:nvPr>
        </p:nvSpPr>
        <p:spPr>
          <a:xfrm>
            <a:off x="3973300" y="2581100"/>
            <a:ext cx="17826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True or 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True or 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False or 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</p:txBody>
      </p:sp>
      <p:sp>
        <p:nvSpPr>
          <p:cNvPr id="323" name="Google Shape;323;p29"/>
          <p:cNvSpPr txBox="1"/>
          <p:nvPr>
            <p:ph idx="4294967295" type="body"/>
          </p:nvPr>
        </p:nvSpPr>
        <p:spPr>
          <a:xfrm>
            <a:off x="6597625" y="2611575"/>
            <a:ext cx="17826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not 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not 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비교 + 논리 연산자</a:t>
            </a:r>
            <a:endParaRPr/>
          </a:p>
        </p:txBody>
      </p:sp>
      <p:sp>
        <p:nvSpPr>
          <p:cNvPr id="330" name="Google Shape;330;p3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5장 Boolean과 비교, 논리연산자</a:t>
            </a:r>
            <a:endParaRPr/>
          </a:p>
        </p:txBody>
      </p:sp>
      <p:sp>
        <p:nvSpPr>
          <p:cNvPr id="331" name="Google Shape;331;p3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05-1 Boolean 과 논리, 비교연산자.ipynb </a:t>
            </a:r>
            <a:endParaRPr sz="1000"/>
          </a:p>
        </p:txBody>
      </p:sp>
      <p:sp>
        <p:nvSpPr>
          <p:cNvPr id="332" name="Google Shape;332;p30"/>
          <p:cNvSpPr txBox="1"/>
          <p:nvPr>
            <p:ph idx="4294967295" type="body"/>
          </p:nvPr>
        </p:nvSpPr>
        <p:spPr>
          <a:xfrm>
            <a:off x="2461125" y="1082725"/>
            <a:ext cx="46773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5 &gt; 10 and 20 == 20</a:t>
            </a:r>
            <a:endParaRPr sz="3600"/>
          </a:p>
        </p:txBody>
      </p:sp>
      <p:sp>
        <p:nvSpPr>
          <p:cNvPr id="333" name="Google Shape;333;p30"/>
          <p:cNvSpPr txBox="1"/>
          <p:nvPr>
            <p:ph type="title"/>
          </p:nvPr>
        </p:nvSpPr>
        <p:spPr>
          <a:xfrm>
            <a:off x="2403025" y="1878925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</p:txBody>
      </p:sp>
      <p:sp>
        <p:nvSpPr>
          <p:cNvPr id="334" name="Google Shape;334;p30"/>
          <p:cNvSpPr txBox="1"/>
          <p:nvPr>
            <p:ph type="title"/>
          </p:nvPr>
        </p:nvSpPr>
        <p:spPr>
          <a:xfrm>
            <a:off x="5280350" y="1878925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</p:txBody>
      </p:sp>
      <p:cxnSp>
        <p:nvCxnSpPr>
          <p:cNvPr id="335" name="Google Shape;335;p30"/>
          <p:cNvCxnSpPr/>
          <p:nvPr/>
        </p:nvCxnSpPr>
        <p:spPr>
          <a:xfrm>
            <a:off x="2549325" y="1838350"/>
            <a:ext cx="12942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30"/>
          <p:cNvCxnSpPr/>
          <p:nvPr/>
        </p:nvCxnSpPr>
        <p:spPr>
          <a:xfrm>
            <a:off x="4978600" y="1838350"/>
            <a:ext cx="19464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0"/>
          <p:cNvCxnSpPr>
            <a:endCxn id="334" idx="2"/>
          </p:cNvCxnSpPr>
          <p:nvPr/>
        </p:nvCxnSpPr>
        <p:spPr>
          <a:xfrm flipH="1" rot="10800000">
            <a:off x="3204500" y="2178925"/>
            <a:ext cx="2861400" cy="3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30"/>
          <p:cNvSpPr txBox="1"/>
          <p:nvPr>
            <p:ph type="title"/>
          </p:nvPr>
        </p:nvSpPr>
        <p:spPr>
          <a:xfrm>
            <a:off x="3768550" y="221080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</p:txBody>
      </p:sp>
      <p:sp>
        <p:nvSpPr>
          <p:cNvPr id="339" name="Google Shape;339;p30"/>
          <p:cNvSpPr txBox="1"/>
          <p:nvPr>
            <p:ph idx="4294967295" type="body"/>
          </p:nvPr>
        </p:nvSpPr>
        <p:spPr>
          <a:xfrm>
            <a:off x="2566375" y="2663125"/>
            <a:ext cx="46773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5 == 5 or 10 != 10</a:t>
            </a:r>
            <a:endParaRPr sz="3600"/>
          </a:p>
        </p:txBody>
      </p:sp>
      <p:sp>
        <p:nvSpPr>
          <p:cNvPr id="340" name="Google Shape;340;p30"/>
          <p:cNvSpPr txBox="1"/>
          <p:nvPr>
            <p:ph type="title"/>
          </p:nvPr>
        </p:nvSpPr>
        <p:spPr>
          <a:xfrm>
            <a:off x="2508275" y="3459325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</p:txBody>
      </p:sp>
      <p:sp>
        <p:nvSpPr>
          <p:cNvPr id="341" name="Google Shape;341;p30"/>
          <p:cNvSpPr txBox="1"/>
          <p:nvPr>
            <p:ph type="title"/>
          </p:nvPr>
        </p:nvSpPr>
        <p:spPr>
          <a:xfrm>
            <a:off x="5385600" y="3459325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</p:txBody>
      </p:sp>
      <p:cxnSp>
        <p:nvCxnSpPr>
          <p:cNvPr id="342" name="Google Shape;342;p30"/>
          <p:cNvCxnSpPr/>
          <p:nvPr/>
        </p:nvCxnSpPr>
        <p:spPr>
          <a:xfrm>
            <a:off x="2654575" y="3418750"/>
            <a:ext cx="12942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30"/>
          <p:cNvCxnSpPr/>
          <p:nvPr/>
        </p:nvCxnSpPr>
        <p:spPr>
          <a:xfrm>
            <a:off x="4864400" y="3409450"/>
            <a:ext cx="1946400" cy="1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0"/>
          <p:cNvCxnSpPr>
            <a:endCxn id="341" idx="2"/>
          </p:cNvCxnSpPr>
          <p:nvPr/>
        </p:nvCxnSpPr>
        <p:spPr>
          <a:xfrm flipH="1" rot="10800000">
            <a:off x="3309750" y="3759325"/>
            <a:ext cx="2861400" cy="3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" name="Google Shape;345;p30"/>
          <p:cNvSpPr txBox="1"/>
          <p:nvPr>
            <p:ph type="title"/>
          </p:nvPr>
        </p:nvSpPr>
        <p:spPr>
          <a:xfrm>
            <a:off x="3873800" y="379120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Boolean</a:t>
            </a:r>
            <a:r>
              <a:rPr lang="ko-KR"/>
              <a:t> 형변환 (other → bool)</a:t>
            </a:r>
            <a:endParaRPr/>
          </a:p>
        </p:txBody>
      </p:sp>
      <p:sp>
        <p:nvSpPr>
          <p:cNvPr id="352" name="Google Shape;352;p3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3장 산술연산</a:t>
            </a:r>
            <a:endParaRPr/>
          </a:p>
        </p:txBody>
      </p:sp>
      <p:sp>
        <p:nvSpPr>
          <p:cNvPr id="353" name="Google Shape;353;p3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03-1 산술연산.ipynb </a:t>
            </a:r>
            <a:r>
              <a:rPr lang="ko-KR" sz="1000"/>
              <a:t> </a:t>
            </a:r>
            <a:endParaRPr sz="1000"/>
          </a:p>
        </p:txBody>
      </p:sp>
      <p:sp>
        <p:nvSpPr>
          <p:cNvPr id="354" name="Google Shape;354;p31"/>
          <p:cNvSpPr txBox="1"/>
          <p:nvPr>
            <p:ph idx="4294967295" type="body"/>
          </p:nvPr>
        </p:nvSpPr>
        <p:spPr>
          <a:xfrm>
            <a:off x="7347550" y="1449675"/>
            <a:ext cx="17214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정수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실수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True/False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문자열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리스트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튜플형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집합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dictionary</a:t>
            </a:r>
            <a:endParaRPr sz="1200">
              <a:solidFill>
                <a:srgbClr val="B7B7B7"/>
              </a:solidFill>
            </a:endParaRPr>
          </a:p>
        </p:txBody>
      </p:sp>
      <p:sp>
        <p:nvSpPr>
          <p:cNvPr id="355" name="Google Shape;355;p31"/>
          <p:cNvSpPr txBox="1"/>
          <p:nvPr>
            <p:ph idx="4294967295" type="body"/>
          </p:nvPr>
        </p:nvSpPr>
        <p:spPr>
          <a:xfrm>
            <a:off x="6940875" y="1449675"/>
            <a:ext cx="7533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int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float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bool</a:t>
            </a:r>
            <a:endParaRPr b="1"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str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list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tuple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set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dict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356" name="Google Shape;356;p31"/>
          <p:cNvSpPr txBox="1"/>
          <p:nvPr/>
        </p:nvSpPr>
        <p:spPr>
          <a:xfrm>
            <a:off x="6769500" y="1231750"/>
            <a:ext cx="15264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자료형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57" name="Google Shape;357;p31"/>
          <p:cNvSpPr txBox="1"/>
          <p:nvPr/>
        </p:nvSpPr>
        <p:spPr>
          <a:xfrm>
            <a:off x="177125" y="1231750"/>
            <a:ext cx="2197500" cy="3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숫자 자료형은 0이면 False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나머지는 True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a = 0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bool(a)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False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 = -10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bool(b)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True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5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58" name="Google Shape;358;p31"/>
          <p:cNvSpPr txBox="1"/>
          <p:nvPr/>
        </p:nvSpPr>
        <p:spPr>
          <a:xfrm>
            <a:off x="2374500" y="1231750"/>
            <a:ext cx="43950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str, list, tuple, set, dict 등 요소가 있는 자료형은  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50"/>
              </a:spcAft>
              <a:buNone/>
            </a:pPr>
            <a:r>
              <a:rPr b="1"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요소가 있으면 True, 요소가 없으면 False </a:t>
            </a:r>
            <a:endParaRPr/>
          </a:p>
        </p:txBody>
      </p:sp>
      <p:sp>
        <p:nvSpPr>
          <p:cNvPr id="359" name="Google Shape;359;p31"/>
          <p:cNvSpPr txBox="1"/>
          <p:nvPr/>
        </p:nvSpPr>
        <p:spPr>
          <a:xfrm>
            <a:off x="4572000" y="1991175"/>
            <a:ext cx="2197500" cy="26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&gt;&gt;&gt; a = () </a:t>
            </a:r>
            <a:r>
              <a:rPr i="1" lang="ko-KR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# tuble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&gt;&gt;&gt; bool(a)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True</a:t>
            </a:r>
            <a:b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a = {1, 2} </a:t>
            </a:r>
            <a:r>
              <a:rPr i="1" lang="ko-KR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# set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bool(a)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True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a = {} </a:t>
            </a:r>
            <a:r>
              <a:rPr i="1" lang="ko-KR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# dict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bool(a)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False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5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60" name="Google Shape;360;p31"/>
          <p:cNvSpPr txBox="1"/>
          <p:nvPr/>
        </p:nvSpPr>
        <p:spPr>
          <a:xfrm>
            <a:off x="2374625" y="1991175"/>
            <a:ext cx="2197500" cy="26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a = “”   </a:t>
            </a:r>
            <a:r>
              <a:rPr i="1" lang="ko-KR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# str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bool(a)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False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a = “hello python” </a:t>
            </a:r>
            <a:r>
              <a:rPr i="1" lang="ko-KR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# str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bool(a)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True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bool([]) </a:t>
            </a:r>
            <a:r>
              <a:rPr i="1" lang="ko-KR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# list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False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&gt;&gt;&gt; bool([1,2,3]) </a:t>
            </a:r>
            <a:r>
              <a:rPr i="1" lang="ko-KR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# list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ko-KR" sz="1200">
                <a:latin typeface="Nanum Gothic"/>
                <a:ea typeface="Nanum Gothic"/>
                <a:cs typeface="Nanum Gothic"/>
                <a:sym typeface="Nanum Gothic"/>
              </a:rPr>
              <a:t>True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50"/>
              </a:spcBef>
              <a:spcAft>
                <a:spcPts val="5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변수</a:t>
            </a:r>
            <a:r>
              <a:rPr lang="ko-KR"/>
              <a:t>와 기본 자료형</a:t>
            </a:r>
            <a:endParaRPr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01.  </a:t>
            </a: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2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Boolean 사용방법</a:t>
            </a:r>
            <a:endParaRPr/>
          </a:p>
        </p:txBody>
      </p:sp>
      <p:sp>
        <p:nvSpPr>
          <p:cNvPr id="367" name="Google Shape;367;p3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3장 산술연산</a:t>
            </a:r>
            <a:endParaRPr/>
          </a:p>
        </p:txBody>
      </p:sp>
      <p:sp>
        <p:nvSpPr>
          <p:cNvPr id="368" name="Google Shape;368;p32"/>
          <p:cNvSpPr txBox="1"/>
          <p:nvPr/>
        </p:nvSpPr>
        <p:spPr>
          <a:xfrm>
            <a:off x="2387850" y="2017700"/>
            <a:ext cx="4368300" cy="27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latin typeface="Nanum Gothic"/>
                <a:ea typeface="Nanum Gothic"/>
                <a:cs typeface="Nanum Gothic"/>
                <a:sym typeface="Nanum Gothic"/>
              </a:rPr>
              <a:t>(예제)</a:t>
            </a:r>
            <a:endParaRPr b="1"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800">
                <a:latin typeface="Nanum Gothic"/>
                <a:ea typeface="Nanum Gothic"/>
                <a:cs typeface="Nanum Gothic"/>
                <a:sym typeface="Nanum Gothic"/>
              </a:rPr>
              <a:t>ATM기 제어 프로그램</a:t>
            </a:r>
            <a:endParaRPr b="1" sz="18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3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 3</a:t>
            </a:r>
            <a:endParaRPr/>
          </a:p>
        </p:txBody>
      </p:sp>
      <p:sp>
        <p:nvSpPr>
          <p:cNvPr id="375" name="Google Shape;375;p3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/>
              <a:t>5장 Boolean과 비교, 논리연산자</a:t>
            </a:r>
            <a:endParaRPr/>
          </a:p>
        </p:txBody>
      </p:sp>
      <p:sp>
        <p:nvSpPr>
          <p:cNvPr id="376" name="Google Shape;376;p33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05-1 실습02.ipynb </a:t>
            </a:r>
            <a:endParaRPr b="1" sz="1000"/>
          </a:p>
        </p:txBody>
      </p:sp>
      <p:sp>
        <p:nvSpPr>
          <p:cNvPr id="377" name="Google Shape;377;p33"/>
          <p:cNvSpPr txBox="1"/>
          <p:nvPr>
            <p:ph idx="4294967295" type="body"/>
          </p:nvPr>
        </p:nvSpPr>
        <p:spPr>
          <a:xfrm>
            <a:off x="2058050" y="1695875"/>
            <a:ext cx="5147100" cy="139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사용자로부터 점수를 3개 입력받아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모든 점수가 65점보다 클 경우 True 아닐경우 False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를 출력하세요</a:t>
            </a:r>
            <a:endParaRPr b="1"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4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비어있는 변수 (Null)</a:t>
            </a:r>
            <a:endParaRPr/>
          </a:p>
        </p:txBody>
      </p:sp>
      <p:sp>
        <p:nvSpPr>
          <p:cNvPr id="384" name="Google Shape;384;p3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4장 변수</a:t>
            </a:r>
            <a:endParaRPr/>
          </a:p>
        </p:txBody>
      </p:sp>
      <p:sp>
        <p:nvSpPr>
          <p:cNvPr id="385" name="Google Shape;385;p3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04-1 변수.ipynb </a:t>
            </a:r>
            <a:endParaRPr b="1" sz="1000"/>
          </a:p>
        </p:txBody>
      </p:sp>
      <p:sp>
        <p:nvSpPr>
          <p:cNvPr id="386" name="Google Shape;386;p34"/>
          <p:cNvSpPr txBox="1"/>
          <p:nvPr>
            <p:ph idx="4294967295" type="body"/>
          </p:nvPr>
        </p:nvSpPr>
        <p:spPr>
          <a:xfrm>
            <a:off x="3812000" y="2515725"/>
            <a:ext cx="1703100" cy="16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x = None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print(x)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None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type(x)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None Type</a:t>
            </a:r>
            <a:endParaRPr sz="1200"/>
          </a:p>
        </p:txBody>
      </p:sp>
      <p:sp>
        <p:nvSpPr>
          <p:cNvPr id="387" name="Google Shape;387;p34"/>
          <p:cNvSpPr txBox="1"/>
          <p:nvPr>
            <p:ph idx="4294967295" type="body"/>
          </p:nvPr>
        </p:nvSpPr>
        <p:spPr>
          <a:xfrm>
            <a:off x="3894300" y="1219875"/>
            <a:ext cx="17031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None</a:t>
            </a:r>
            <a:endParaRPr sz="3600"/>
          </a:p>
        </p:txBody>
      </p:sp>
      <p:cxnSp>
        <p:nvCxnSpPr>
          <p:cNvPr id="388" name="Google Shape;388;p34"/>
          <p:cNvCxnSpPr/>
          <p:nvPr/>
        </p:nvCxnSpPr>
        <p:spPr>
          <a:xfrm>
            <a:off x="4027750" y="1937250"/>
            <a:ext cx="10746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9" name="Google Shape;389;p34"/>
          <p:cNvSpPr txBox="1"/>
          <p:nvPr>
            <p:ph type="title"/>
          </p:nvPr>
        </p:nvSpPr>
        <p:spPr>
          <a:xfrm>
            <a:off x="3970000" y="2013450"/>
            <a:ext cx="1190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아무값도없는</a:t>
            </a:r>
            <a:endParaRPr sz="1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5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문자열</a:t>
            </a:r>
            <a:r>
              <a:rPr lang="ko-KR"/>
              <a:t> 자료형</a:t>
            </a:r>
            <a:endParaRPr/>
          </a:p>
        </p:txBody>
      </p:sp>
      <p:sp>
        <p:nvSpPr>
          <p:cNvPr id="396" name="Google Shape;396;p35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6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문자열</a:t>
            </a:r>
            <a:endParaRPr/>
          </a:p>
        </p:txBody>
      </p:sp>
      <p:sp>
        <p:nvSpPr>
          <p:cNvPr id="403" name="Google Shape;403;p3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404" name="Google Shape;404;p36"/>
          <p:cNvSpPr txBox="1"/>
          <p:nvPr>
            <p:ph idx="4294967295" type="body"/>
          </p:nvPr>
        </p:nvSpPr>
        <p:spPr>
          <a:xfrm>
            <a:off x="2365250" y="1119675"/>
            <a:ext cx="48828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first = “Hello, World”</a:t>
            </a:r>
            <a:endParaRPr sz="3600"/>
          </a:p>
        </p:txBody>
      </p:sp>
      <p:sp>
        <p:nvSpPr>
          <p:cNvPr id="405" name="Google Shape;405;p36"/>
          <p:cNvSpPr txBox="1"/>
          <p:nvPr>
            <p:ph idx="4294967295" type="body"/>
          </p:nvPr>
        </p:nvSpPr>
        <p:spPr>
          <a:xfrm>
            <a:off x="2136650" y="2097450"/>
            <a:ext cx="5916300" cy="2078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multi = “““Hello,World</a:t>
            </a:r>
            <a:endParaRPr b="1" sz="36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               Hello, Python”””</a:t>
            </a:r>
            <a:endParaRPr sz="3600"/>
          </a:p>
        </p:txBody>
      </p:sp>
      <p:sp>
        <p:nvSpPr>
          <p:cNvPr id="406" name="Google Shape;406;p3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06-1 문자형.ipynb </a:t>
            </a:r>
            <a:endParaRPr sz="1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7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문자열 연산</a:t>
            </a:r>
            <a:endParaRPr/>
          </a:p>
        </p:txBody>
      </p:sp>
      <p:sp>
        <p:nvSpPr>
          <p:cNvPr id="413" name="Google Shape;413;p3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414" name="Google Shape;414;p37"/>
          <p:cNvSpPr txBox="1"/>
          <p:nvPr>
            <p:ph idx="4294967295" type="body"/>
          </p:nvPr>
        </p:nvSpPr>
        <p:spPr>
          <a:xfrm>
            <a:off x="1395175" y="1565150"/>
            <a:ext cx="3140700" cy="161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2400"/>
              <a:t>“과일“ + “사과”</a:t>
            </a:r>
            <a:endParaRPr b="1" sz="24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2400"/>
              <a:t>과일사과</a:t>
            </a:r>
            <a:endParaRPr sz="2400"/>
          </a:p>
        </p:txBody>
      </p:sp>
      <p:sp>
        <p:nvSpPr>
          <p:cNvPr id="415" name="Google Shape;415;p37"/>
          <p:cNvSpPr txBox="1"/>
          <p:nvPr>
            <p:ph idx="4294967295" type="body"/>
          </p:nvPr>
        </p:nvSpPr>
        <p:spPr>
          <a:xfrm>
            <a:off x="4955225" y="1577350"/>
            <a:ext cx="3140700" cy="90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2400"/>
              <a:t>“과일” * 3</a:t>
            </a:r>
            <a:endParaRPr b="1" sz="24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2400"/>
              <a:t>과일과일과일</a:t>
            </a:r>
            <a:endParaRPr sz="2400"/>
          </a:p>
        </p:txBody>
      </p:sp>
      <p:sp>
        <p:nvSpPr>
          <p:cNvPr id="416" name="Google Shape;416;p3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06-1 문자형.ipynb </a:t>
            </a:r>
            <a:endParaRPr sz="1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이스케이프 코드</a:t>
            </a:r>
            <a:endParaRPr/>
          </a:p>
        </p:txBody>
      </p:sp>
      <p:sp>
        <p:nvSpPr>
          <p:cNvPr id="423" name="Google Shape;423;p3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424" name="Google Shape;424;p38"/>
          <p:cNvSpPr txBox="1"/>
          <p:nvPr/>
        </p:nvSpPr>
        <p:spPr>
          <a:xfrm>
            <a:off x="381000" y="1209725"/>
            <a:ext cx="16824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700"/>
              </a:spcAft>
              <a:buNone/>
            </a:pPr>
            <a:r>
              <a:rPr lang="ko-KR" sz="2400">
                <a:solidFill>
                  <a:schemeClr val="dk1"/>
                </a:solidFill>
              </a:rPr>
              <a:t>\</a:t>
            </a:r>
            <a:r>
              <a:rPr b="1" lang="ko-KR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n</a:t>
            </a:r>
            <a:b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개행</a:t>
            </a:r>
            <a:endParaRPr/>
          </a:p>
        </p:txBody>
      </p:sp>
      <p:cxnSp>
        <p:nvCxnSpPr>
          <p:cNvPr id="425" name="Google Shape;425;p38"/>
          <p:cNvCxnSpPr/>
          <p:nvPr/>
        </p:nvCxnSpPr>
        <p:spPr>
          <a:xfrm>
            <a:off x="853775" y="1761975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6" name="Google Shape;426;p38"/>
          <p:cNvSpPr txBox="1"/>
          <p:nvPr/>
        </p:nvSpPr>
        <p:spPr>
          <a:xfrm>
            <a:off x="2063400" y="1209725"/>
            <a:ext cx="16824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700"/>
              </a:spcAft>
              <a:buNone/>
            </a:pPr>
            <a:r>
              <a:rPr lang="ko-KR" sz="2400">
                <a:solidFill>
                  <a:schemeClr val="dk1"/>
                </a:solidFill>
              </a:rPr>
              <a:t>\</a:t>
            </a:r>
            <a:r>
              <a:rPr b="1" lang="ko-KR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t</a:t>
            </a:r>
            <a:b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탭</a:t>
            </a:r>
            <a:endParaRPr/>
          </a:p>
        </p:txBody>
      </p:sp>
      <p:cxnSp>
        <p:nvCxnSpPr>
          <p:cNvPr id="427" name="Google Shape;427;p38"/>
          <p:cNvCxnSpPr/>
          <p:nvPr/>
        </p:nvCxnSpPr>
        <p:spPr>
          <a:xfrm>
            <a:off x="2536175" y="1761975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8" name="Google Shape;428;p38"/>
          <p:cNvSpPr txBox="1"/>
          <p:nvPr/>
        </p:nvSpPr>
        <p:spPr>
          <a:xfrm>
            <a:off x="3745800" y="1209725"/>
            <a:ext cx="16824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700"/>
              </a:spcAft>
              <a:buNone/>
            </a:pPr>
            <a:r>
              <a:rPr lang="ko-KR" sz="2400">
                <a:solidFill>
                  <a:schemeClr val="dk1"/>
                </a:solidFill>
              </a:rPr>
              <a:t>\\</a:t>
            </a:r>
            <a:b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역슬래시</a:t>
            </a:r>
            <a:endParaRPr/>
          </a:p>
        </p:txBody>
      </p:sp>
      <p:cxnSp>
        <p:nvCxnSpPr>
          <p:cNvPr id="429" name="Google Shape;429;p38"/>
          <p:cNvCxnSpPr/>
          <p:nvPr/>
        </p:nvCxnSpPr>
        <p:spPr>
          <a:xfrm>
            <a:off x="4218575" y="1761975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0" name="Google Shape;430;p38"/>
          <p:cNvSpPr txBox="1"/>
          <p:nvPr/>
        </p:nvSpPr>
        <p:spPr>
          <a:xfrm>
            <a:off x="5428200" y="1209725"/>
            <a:ext cx="16824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700"/>
              </a:spcAft>
              <a:buNone/>
            </a:pPr>
            <a:r>
              <a:rPr lang="ko-KR" sz="2400">
                <a:solidFill>
                  <a:schemeClr val="dk1"/>
                </a:solidFill>
              </a:rPr>
              <a:t>\</a:t>
            </a:r>
            <a:r>
              <a:rPr b="1" lang="ko-KR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”</a:t>
            </a:r>
            <a:b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큰따옴표</a:t>
            </a:r>
            <a:endParaRPr/>
          </a:p>
        </p:txBody>
      </p:sp>
      <p:cxnSp>
        <p:nvCxnSpPr>
          <p:cNvPr id="431" name="Google Shape;431;p38"/>
          <p:cNvCxnSpPr/>
          <p:nvPr/>
        </p:nvCxnSpPr>
        <p:spPr>
          <a:xfrm>
            <a:off x="5900975" y="1761975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2" name="Google Shape;432;p38"/>
          <p:cNvSpPr txBox="1"/>
          <p:nvPr/>
        </p:nvSpPr>
        <p:spPr>
          <a:xfrm>
            <a:off x="7110600" y="1209725"/>
            <a:ext cx="16824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700"/>
              </a:spcAft>
              <a:buNone/>
            </a:pPr>
            <a:r>
              <a:rPr lang="ko-KR" sz="2400">
                <a:solidFill>
                  <a:schemeClr val="dk1"/>
                </a:solidFill>
              </a:rPr>
              <a:t>\’</a:t>
            </a:r>
            <a:b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-KR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작은따옴표</a:t>
            </a:r>
            <a:endParaRPr/>
          </a:p>
        </p:txBody>
      </p:sp>
      <p:cxnSp>
        <p:nvCxnSpPr>
          <p:cNvPr id="433" name="Google Shape;433;p38"/>
          <p:cNvCxnSpPr/>
          <p:nvPr/>
        </p:nvCxnSpPr>
        <p:spPr>
          <a:xfrm>
            <a:off x="7583375" y="1761975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4" name="Google Shape;434;p38"/>
          <p:cNvSpPr txBox="1"/>
          <p:nvPr>
            <p:ph idx="4294967295" type="body"/>
          </p:nvPr>
        </p:nvSpPr>
        <p:spPr>
          <a:xfrm>
            <a:off x="381000" y="2200100"/>
            <a:ext cx="16824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 print(“hi </a:t>
            </a:r>
            <a:r>
              <a:rPr b="1" lang="ko-KR" sz="1200">
                <a:latin typeface="Arial"/>
                <a:ea typeface="Arial"/>
                <a:cs typeface="Arial"/>
                <a:sym typeface="Arial"/>
              </a:rPr>
              <a:t>\n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friend</a:t>
            </a:r>
            <a:r>
              <a:rPr lang="ko-KR" sz="1200"/>
              <a:t>”)</a:t>
            </a:r>
            <a:br>
              <a:rPr lang="ko-KR" sz="1200"/>
            </a:br>
            <a:r>
              <a:rPr lang="ko-KR" sz="1200"/>
              <a:t>hi</a:t>
            </a:r>
            <a:br>
              <a:rPr lang="ko-KR" sz="1200"/>
            </a:br>
            <a:r>
              <a:rPr lang="ko-KR" sz="1200"/>
              <a:t>friend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35" name="Google Shape;435;p38"/>
          <p:cNvSpPr txBox="1"/>
          <p:nvPr>
            <p:ph idx="4294967295" type="body"/>
          </p:nvPr>
        </p:nvSpPr>
        <p:spPr>
          <a:xfrm>
            <a:off x="2063400" y="2200100"/>
            <a:ext cx="16824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 print(“hi </a:t>
            </a:r>
            <a:r>
              <a:rPr b="1" lang="ko-KR" sz="1200">
                <a:latin typeface="Arial"/>
                <a:ea typeface="Arial"/>
                <a:cs typeface="Arial"/>
                <a:sym typeface="Arial"/>
              </a:rPr>
              <a:t>\t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friend</a:t>
            </a:r>
            <a:r>
              <a:rPr lang="ko-KR" sz="1200"/>
              <a:t>”)</a:t>
            </a:r>
            <a:br>
              <a:rPr lang="ko-KR" sz="1200"/>
            </a:br>
            <a:r>
              <a:rPr lang="ko-KR" sz="1200"/>
              <a:t>hi 	friend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36" name="Google Shape;436;p38"/>
          <p:cNvSpPr txBox="1"/>
          <p:nvPr>
            <p:ph idx="4294967295" type="body"/>
          </p:nvPr>
        </p:nvSpPr>
        <p:spPr>
          <a:xfrm>
            <a:off x="3745800" y="2200100"/>
            <a:ext cx="16824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 print(“hi </a:t>
            </a:r>
            <a:r>
              <a:rPr b="1" lang="ko-KR" sz="1200">
                <a:latin typeface="Arial"/>
                <a:ea typeface="Arial"/>
                <a:cs typeface="Arial"/>
                <a:sym typeface="Arial"/>
              </a:rPr>
              <a:t>\\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friend</a:t>
            </a:r>
            <a:r>
              <a:rPr lang="ko-KR" sz="1200"/>
              <a:t>”)</a:t>
            </a:r>
            <a:br>
              <a:rPr lang="ko-KR" sz="1200"/>
            </a:br>
            <a:r>
              <a:rPr lang="ko-KR" sz="1200"/>
              <a:t>hi 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\</a:t>
            </a:r>
            <a:r>
              <a:rPr lang="ko-KR" sz="1200"/>
              <a:t>friend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37" name="Google Shape;437;p38"/>
          <p:cNvSpPr txBox="1"/>
          <p:nvPr>
            <p:ph idx="4294967295" type="body"/>
          </p:nvPr>
        </p:nvSpPr>
        <p:spPr>
          <a:xfrm>
            <a:off x="5428200" y="2200100"/>
            <a:ext cx="16824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 print(“hi </a:t>
            </a:r>
            <a:r>
              <a:rPr b="1" lang="ko-KR" sz="1200">
                <a:latin typeface="Arial"/>
                <a:ea typeface="Arial"/>
                <a:cs typeface="Arial"/>
                <a:sym typeface="Arial"/>
              </a:rPr>
              <a:t>\”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friend</a:t>
            </a:r>
            <a:r>
              <a:rPr lang="ko-KR" sz="1200"/>
              <a:t>”)</a:t>
            </a:r>
            <a:br>
              <a:rPr lang="ko-KR" sz="1200"/>
            </a:br>
            <a:r>
              <a:rPr lang="ko-KR" sz="1200">
                <a:highlight>
                  <a:srgbClr val="FFFFFF"/>
                </a:highlight>
              </a:rPr>
              <a:t>hi "friend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br>
              <a:rPr lang="ko-KR" sz="1200"/>
            </a:br>
            <a:r>
              <a:rPr lang="ko-KR" sz="1200"/>
              <a:t>&gt;&gt; print(‘hi “friend’)</a:t>
            </a:r>
            <a:br>
              <a:rPr lang="ko-KR" sz="1200"/>
            </a:br>
            <a:r>
              <a:rPr lang="ko-KR" sz="1200">
                <a:highlight>
                  <a:srgbClr val="FFFFFF"/>
                </a:highlight>
              </a:rPr>
              <a:t>hi “friend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438" name="Google Shape;438;p38"/>
          <p:cNvSpPr txBox="1"/>
          <p:nvPr>
            <p:ph idx="4294967295" type="body"/>
          </p:nvPr>
        </p:nvSpPr>
        <p:spPr>
          <a:xfrm>
            <a:off x="7110600" y="2200100"/>
            <a:ext cx="16824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 print(‘hi </a:t>
            </a:r>
            <a:r>
              <a:rPr b="1" lang="ko-KR" sz="1200">
                <a:latin typeface="Arial"/>
                <a:ea typeface="Arial"/>
                <a:cs typeface="Arial"/>
                <a:sym typeface="Arial"/>
              </a:rPr>
              <a:t>\’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friend</a:t>
            </a:r>
            <a:r>
              <a:rPr lang="ko-KR" sz="1200"/>
              <a:t>’)</a:t>
            </a:r>
            <a:br>
              <a:rPr lang="ko-KR" sz="1200"/>
            </a:br>
            <a:r>
              <a:rPr lang="ko-KR" sz="1200"/>
              <a:t>hi ‘friend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br>
              <a:rPr lang="ko-KR" sz="1200"/>
            </a:br>
            <a:r>
              <a:rPr lang="ko-KR" sz="1200"/>
              <a:t>&gt;&gt; print(“hi ‘friend”)</a:t>
            </a:r>
            <a:br>
              <a:rPr lang="ko-KR" sz="1200"/>
            </a:br>
            <a:r>
              <a:rPr lang="ko-KR" sz="1200"/>
              <a:t>hi ‘friend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9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문자열 인덱싱</a:t>
            </a:r>
            <a:endParaRPr/>
          </a:p>
        </p:txBody>
      </p:sp>
      <p:sp>
        <p:nvSpPr>
          <p:cNvPr id="445" name="Google Shape;445;p3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446" name="Google Shape;446;p39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06-1 문자형.ipynb </a:t>
            </a:r>
            <a:endParaRPr sz="1000"/>
          </a:p>
        </p:txBody>
      </p:sp>
      <p:sp>
        <p:nvSpPr>
          <p:cNvPr id="447" name="Google Shape;447;p39"/>
          <p:cNvSpPr txBox="1"/>
          <p:nvPr>
            <p:ph idx="4294967295" type="body"/>
          </p:nvPr>
        </p:nvSpPr>
        <p:spPr>
          <a:xfrm>
            <a:off x="177275" y="9842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s[i]</a:t>
            </a:r>
            <a:endParaRPr sz="3600"/>
          </a:p>
        </p:txBody>
      </p:sp>
      <p:cxnSp>
        <p:nvCxnSpPr>
          <p:cNvPr id="448" name="Google Shape;448;p39"/>
          <p:cNvCxnSpPr/>
          <p:nvPr/>
        </p:nvCxnSpPr>
        <p:spPr>
          <a:xfrm>
            <a:off x="869850" y="17804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9" name="Google Shape;449;p39"/>
          <p:cNvSpPr txBox="1"/>
          <p:nvPr>
            <p:ph type="title"/>
          </p:nvPr>
        </p:nvSpPr>
        <p:spPr>
          <a:xfrm>
            <a:off x="177300" y="18783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i번째 항.</a:t>
            </a:r>
            <a:endParaRPr sz="1200"/>
          </a:p>
        </p:txBody>
      </p:sp>
      <p:sp>
        <p:nvSpPr>
          <p:cNvPr id="450" name="Google Shape;450;p39"/>
          <p:cNvSpPr txBox="1"/>
          <p:nvPr>
            <p:ph idx="4294967295" type="body"/>
          </p:nvPr>
        </p:nvSpPr>
        <p:spPr>
          <a:xfrm>
            <a:off x="177225" y="2200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 = “hello world”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s[0]</a:t>
            </a:r>
            <a:br>
              <a:rPr lang="ko-KR" sz="1700"/>
            </a:br>
            <a:r>
              <a:rPr lang="ko-KR" sz="1700"/>
              <a:t>‘h’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s[6]</a:t>
            </a:r>
            <a:br>
              <a:rPr lang="ko-KR" sz="1700"/>
            </a:br>
            <a:r>
              <a:rPr lang="ko-KR" sz="1700"/>
              <a:t>‘w’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451" name="Google Shape;451;p39"/>
          <p:cNvSpPr txBox="1"/>
          <p:nvPr>
            <p:ph idx="4294967295" type="body"/>
          </p:nvPr>
        </p:nvSpPr>
        <p:spPr>
          <a:xfrm>
            <a:off x="2374850" y="9842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s[i:j]</a:t>
            </a:r>
            <a:endParaRPr sz="3600"/>
          </a:p>
        </p:txBody>
      </p:sp>
      <p:cxnSp>
        <p:nvCxnSpPr>
          <p:cNvPr id="452" name="Google Shape;452;p39"/>
          <p:cNvCxnSpPr/>
          <p:nvPr/>
        </p:nvCxnSpPr>
        <p:spPr>
          <a:xfrm>
            <a:off x="3067425" y="17804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3" name="Google Shape;453;p39"/>
          <p:cNvSpPr txBox="1"/>
          <p:nvPr>
            <p:ph type="title"/>
          </p:nvPr>
        </p:nvSpPr>
        <p:spPr>
          <a:xfrm>
            <a:off x="2374875" y="18783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i번째 항이상 j번째 미만</a:t>
            </a:r>
            <a:endParaRPr sz="1200"/>
          </a:p>
        </p:txBody>
      </p:sp>
      <p:sp>
        <p:nvSpPr>
          <p:cNvPr id="454" name="Google Shape;454;p39"/>
          <p:cNvSpPr txBox="1"/>
          <p:nvPr>
            <p:ph idx="4294967295" type="body"/>
          </p:nvPr>
        </p:nvSpPr>
        <p:spPr>
          <a:xfrm>
            <a:off x="2374800" y="2200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 = “hello world”</a:t>
            </a:r>
            <a:br>
              <a:rPr lang="ko-KR" sz="1700"/>
            </a:br>
            <a:r>
              <a:rPr lang="ko-KR" sz="1700"/>
              <a:t>&gt;&gt;&gt; s[:5]</a:t>
            </a:r>
            <a:br>
              <a:rPr lang="ko-KR" sz="1700"/>
            </a:br>
            <a:r>
              <a:rPr lang="ko-KR" sz="1700"/>
              <a:t>‘hello’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</a:t>
            </a:r>
            <a:r>
              <a:rPr lang="ko-KR" sz="1700"/>
              <a:t>s[6:]</a:t>
            </a:r>
            <a:br>
              <a:rPr lang="ko-KR" sz="1700"/>
            </a:br>
            <a:r>
              <a:rPr lang="ko-KR" sz="1700"/>
              <a:t>‘world’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s[3:8]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highlight>
                  <a:srgbClr val="FFFFFF"/>
                </a:highlight>
              </a:rPr>
              <a:t>‘lo wo’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s[:]</a:t>
            </a:r>
            <a:br>
              <a:rPr lang="ko-KR" sz="1700"/>
            </a:br>
            <a:r>
              <a:rPr lang="ko-KR" sz="1700"/>
              <a:t>‘</a:t>
            </a:r>
            <a:r>
              <a:rPr lang="ko-KR" sz="1700"/>
              <a:t>hello world’</a:t>
            </a:r>
            <a:endParaRPr sz="1700"/>
          </a:p>
        </p:txBody>
      </p:sp>
      <p:sp>
        <p:nvSpPr>
          <p:cNvPr id="455" name="Google Shape;455;p39"/>
          <p:cNvSpPr txBox="1"/>
          <p:nvPr>
            <p:ph idx="4294967295" type="body"/>
          </p:nvPr>
        </p:nvSpPr>
        <p:spPr>
          <a:xfrm>
            <a:off x="4572450" y="9842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s[i:j:k]</a:t>
            </a:r>
            <a:endParaRPr sz="3600"/>
          </a:p>
        </p:txBody>
      </p:sp>
      <p:cxnSp>
        <p:nvCxnSpPr>
          <p:cNvPr id="456" name="Google Shape;456;p39"/>
          <p:cNvCxnSpPr/>
          <p:nvPr/>
        </p:nvCxnSpPr>
        <p:spPr>
          <a:xfrm>
            <a:off x="5265025" y="17804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39"/>
          <p:cNvSpPr txBox="1"/>
          <p:nvPr>
            <p:ph type="title"/>
          </p:nvPr>
        </p:nvSpPr>
        <p:spPr>
          <a:xfrm>
            <a:off x="4572475" y="18783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i번째 항 이상 j번째 미만 </a:t>
            </a:r>
            <a:br>
              <a:rPr lang="ko-KR" sz="1200"/>
            </a:br>
            <a:r>
              <a:rPr lang="ko-KR" sz="1200"/>
              <a:t>k만큼 건너뛰면서</a:t>
            </a:r>
            <a:endParaRPr sz="1200"/>
          </a:p>
        </p:txBody>
      </p:sp>
      <p:sp>
        <p:nvSpPr>
          <p:cNvPr id="458" name="Google Shape;458;p39"/>
          <p:cNvSpPr txBox="1"/>
          <p:nvPr>
            <p:ph idx="4294967295" type="body"/>
          </p:nvPr>
        </p:nvSpPr>
        <p:spPr>
          <a:xfrm>
            <a:off x="4572400" y="2200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 = “hello world”</a:t>
            </a:r>
            <a:br>
              <a:rPr lang="ko-KR" sz="1700"/>
            </a:br>
            <a:r>
              <a:rPr lang="ko-KR" sz="1700"/>
              <a:t>&gt;&gt;&gt; </a:t>
            </a:r>
            <a:r>
              <a:rPr lang="ko-KR" sz="1700"/>
              <a:t>s[::2]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highlight>
                  <a:srgbClr val="FFFFFF"/>
                </a:highlight>
              </a:rPr>
              <a:t>'hlowrd'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s[1:6:3]</a:t>
            </a:r>
            <a:br>
              <a:rPr lang="ko-KR" sz="1700"/>
            </a:br>
            <a:r>
              <a:rPr lang="ko-KR" sz="1700">
                <a:highlight>
                  <a:srgbClr val="FFFFFF"/>
                </a:highlight>
              </a:rPr>
              <a:t>'eo'</a:t>
            </a:r>
            <a:br>
              <a:rPr lang="ko-KR" sz="1700"/>
            </a:br>
            <a:r>
              <a:rPr lang="ko-KR" sz="1700"/>
              <a:t>&gt;&gt;&gt; s[:5:2]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/>
              <a:t>‘</a:t>
            </a:r>
            <a:r>
              <a:rPr lang="ko-KR" sz="1700">
                <a:highlight>
                  <a:srgbClr val="FFFFFF"/>
                </a:highlight>
              </a:rPr>
              <a:t>hlo’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459" name="Google Shape;459;p39"/>
          <p:cNvSpPr txBox="1"/>
          <p:nvPr>
            <p:ph idx="4294967295" type="body"/>
          </p:nvPr>
        </p:nvSpPr>
        <p:spPr>
          <a:xfrm>
            <a:off x="6770050" y="9842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s[-i]</a:t>
            </a:r>
            <a:endParaRPr sz="3600"/>
          </a:p>
        </p:txBody>
      </p:sp>
      <p:cxnSp>
        <p:nvCxnSpPr>
          <p:cNvPr id="460" name="Google Shape;460;p39"/>
          <p:cNvCxnSpPr/>
          <p:nvPr/>
        </p:nvCxnSpPr>
        <p:spPr>
          <a:xfrm>
            <a:off x="7462625" y="17804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1" name="Google Shape;461;p39"/>
          <p:cNvSpPr txBox="1"/>
          <p:nvPr>
            <p:ph type="title"/>
          </p:nvPr>
        </p:nvSpPr>
        <p:spPr>
          <a:xfrm>
            <a:off x="6770075" y="18783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-index</a:t>
            </a:r>
            <a:endParaRPr sz="1200"/>
          </a:p>
        </p:txBody>
      </p:sp>
      <p:sp>
        <p:nvSpPr>
          <p:cNvPr id="462" name="Google Shape;462;p39"/>
          <p:cNvSpPr txBox="1"/>
          <p:nvPr>
            <p:ph idx="4294967295" type="body"/>
          </p:nvPr>
        </p:nvSpPr>
        <p:spPr>
          <a:xfrm>
            <a:off x="6770000" y="2200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/>
              <a:t>&gt;&gt;&gt; s = “hello world”</a:t>
            </a:r>
            <a:endParaRPr b="1"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s[-1]</a:t>
            </a:r>
            <a:br>
              <a:rPr lang="ko-KR" sz="1700"/>
            </a:br>
            <a:r>
              <a:rPr lang="ko-KR" sz="1700"/>
              <a:t>d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s[:-1]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7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'hello worl'</a:t>
            </a:r>
            <a:endParaRPr sz="17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700"/>
              <a:t>&gt;&gt;&gt; </a:t>
            </a:r>
            <a:r>
              <a:rPr lang="ko-KR" sz="1700"/>
              <a:t>s[1:-4:3]</a:t>
            </a:r>
            <a:br>
              <a:rPr lang="ko-KR" sz="1700"/>
            </a:br>
            <a:r>
              <a:rPr lang="ko-KR" sz="1700"/>
              <a:t>'eo'</a:t>
            </a:r>
            <a:endParaRPr sz="17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0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 4</a:t>
            </a:r>
            <a:endParaRPr/>
          </a:p>
        </p:txBody>
      </p:sp>
      <p:sp>
        <p:nvSpPr>
          <p:cNvPr id="469" name="Google Shape;469;p4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3장 산술연산</a:t>
            </a:r>
            <a:endParaRPr/>
          </a:p>
        </p:txBody>
      </p:sp>
      <p:sp>
        <p:nvSpPr>
          <p:cNvPr id="470" name="Google Shape;470;p40"/>
          <p:cNvSpPr/>
          <p:nvPr/>
        </p:nvSpPr>
        <p:spPr>
          <a:xfrm>
            <a:off x="1708800" y="2571750"/>
            <a:ext cx="5060400" cy="2114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 = "20190505chicken19000"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# code 작성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year 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day 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menu 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money 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# code 종료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71" name="Google Shape;471;p40"/>
          <p:cNvSpPr txBox="1"/>
          <p:nvPr/>
        </p:nvSpPr>
        <p:spPr>
          <a:xfrm>
            <a:off x="1708800" y="1339600"/>
            <a:ext cx="5726400" cy="10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a="20190505chicken19000"</a:t>
            </a: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는 잘못 쓰여진 변수이다.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2019는 year이라는 변수에, 그 다음 0505를 day라는 변수에,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chicken을 menu라는 변수에, 19000을 money라는 변수에 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인덱싱을 사용하여</a:t>
            </a: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 각각 저장하고 출력하시오.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1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서식지정자 #1</a:t>
            </a:r>
            <a:endParaRPr/>
          </a:p>
        </p:txBody>
      </p:sp>
      <p:sp>
        <p:nvSpPr>
          <p:cNvPr id="478" name="Google Shape;478;p4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479" name="Google Shape;479;p41"/>
          <p:cNvSpPr txBox="1"/>
          <p:nvPr>
            <p:ph idx="4294967295" type="body"/>
          </p:nvPr>
        </p:nvSpPr>
        <p:spPr>
          <a:xfrm>
            <a:off x="569150" y="1578450"/>
            <a:ext cx="3676800" cy="221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&gt;&gt;&gt; name = “tom”</a:t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&gt;&gt;&gt; print(“I am “ + name + “!”) # +사용</a:t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I am tom!</a:t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&gt;&gt;&gt; print(“I am %s!” % name) # 서식지정자사용</a:t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I am tom!</a:t>
            </a:r>
            <a:endParaRPr sz="1800"/>
          </a:p>
        </p:txBody>
      </p:sp>
      <p:sp>
        <p:nvSpPr>
          <p:cNvPr id="480" name="Google Shape;480;p41"/>
          <p:cNvSpPr txBox="1"/>
          <p:nvPr>
            <p:ph idx="4294967295" type="body"/>
          </p:nvPr>
        </p:nvSpPr>
        <p:spPr>
          <a:xfrm>
            <a:off x="488801" y="1119050"/>
            <a:ext cx="35436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“문자열 </a:t>
            </a:r>
            <a:r>
              <a:rPr b="1" lang="ko-KR" sz="1800">
                <a:solidFill>
                  <a:srgbClr val="FF0000"/>
                </a:solidFill>
              </a:rPr>
              <a:t>%s</a:t>
            </a:r>
            <a:r>
              <a:rPr b="1" lang="ko-KR" sz="1800"/>
              <a:t> 문자열” </a:t>
            </a:r>
            <a:r>
              <a:rPr b="1" lang="ko-KR" sz="1800">
                <a:solidFill>
                  <a:srgbClr val="FF0000"/>
                </a:solidFill>
              </a:rPr>
              <a:t>%</a:t>
            </a:r>
            <a:r>
              <a:rPr b="1" lang="ko-KR" sz="1800"/>
              <a:t> “추가문자”</a:t>
            </a:r>
            <a:endParaRPr sz="1800"/>
          </a:p>
        </p:txBody>
      </p:sp>
      <p:sp>
        <p:nvSpPr>
          <p:cNvPr id="481" name="Google Shape;481;p41"/>
          <p:cNvSpPr txBox="1"/>
          <p:nvPr>
            <p:ph idx="4294967295" type="body"/>
          </p:nvPr>
        </p:nvSpPr>
        <p:spPr>
          <a:xfrm>
            <a:off x="4988900" y="1520775"/>
            <a:ext cx="3844200" cy="1279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800"/>
              <a:t>&gt;&gt;&gt; print(“I am %</a:t>
            </a:r>
            <a:r>
              <a:rPr b="1" lang="ko-KR" sz="1800">
                <a:solidFill>
                  <a:srgbClr val="FF0000"/>
                </a:solidFill>
              </a:rPr>
              <a:t>10</a:t>
            </a:r>
            <a:r>
              <a:rPr lang="ko-KR" sz="1800"/>
              <a:t>s!” % name)</a:t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800"/>
              <a:t>I am     tom!</a:t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800"/>
              <a:t>&gt;&gt;&gt; print(“I am %</a:t>
            </a:r>
            <a:r>
              <a:rPr lang="ko-KR" sz="1800">
                <a:solidFill>
                  <a:srgbClr val="FF0000"/>
                </a:solidFill>
              </a:rPr>
              <a:t>-</a:t>
            </a:r>
            <a:r>
              <a:rPr b="1" lang="ko-KR" sz="1800">
                <a:solidFill>
                  <a:srgbClr val="FF0000"/>
                </a:solidFill>
              </a:rPr>
              <a:t>10</a:t>
            </a:r>
            <a:r>
              <a:rPr lang="ko-KR" sz="1800"/>
              <a:t>s!” % name)</a:t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I am tom    !</a:t>
            </a:r>
            <a:endParaRPr sz="1800"/>
          </a:p>
        </p:txBody>
      </p:sp>
      <p:sp>
        <p:nvSpPr>
          <p:cNvPr id="482" name="Google Shape;482;p41"/>
          <p:cNvSpPr txBox="1"/>
          <p:nvPr>
            <p:ph idx="4294967295" type="body"/>
          </p:nvPr>
        </p:nvSpPr>
        <p:spPr>
          <a:xfrm>
            <a:off x="4988900" y="1158675"/>
            <a:ext cx="34053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%(공백 level)s - 공백추가</a:t>
            </a:r>
            <a:endParaRPr/>
          </a:p>
        </p:txBody>
      </p:sp>
      <p:sp>
        <p:nvSpPr>
          <p:cNvPr id="483" name="Google Shape;483;p41"/>
          <p:cNvSpPr txBox="1"/>
          <p:nvPr>
            <p:ph idx="4294967295" type="body"/>
          </p:nvPr>
        </p:nvSpPr>
        <p:spPr>
          <a:xfrm>
            <a:off x="4912700" y="3247575"/>
            <a:ext cx="3844200" cy="973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&gt;&gt;&gt; f1, f2 = “apple”, “banana”</a:t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&gt;&gt;&gt; print(“I like %s, %s!!” % (f1, f2)) </a:t>
            </a:r>
            <a:endParaRPr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I like apple, banana</a:t>
            </a:r>
            <a:endParaRPr sz="1800"/>
          </a:p>
        </p:txBody>
      </p:sp>
      <p:sp>
        <p:nvSpPr>
          <p:cNvPr id="484" name="Google Shape;484;p41"/>
          <p:cNvSpPr txBox="1"/>
          <p:nvPr>
            <p:ph idx="4294967295" type="body"/>
          </p:nvPr>
        </p:nvSpPr>
        <p:spPr>
          <a:xfrm>
            <a:off x="4912700" y="2847275"/>
            <a:ext cx="21342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여러개의 추가문자</a:t>
            </a:r>
            <a:endParaRPr/>
          </a:p>
        </p:txBody>
      </p:sp>
      <p:cxnSp>
        <p:nvCxnSpPr>
          <p:cNvPr id="485" name="Google Shape;485;p41"/>
          <p:cNvCxnSpPr/>
          <p:nvPr/>
        </p:nvCxnSpPr>
        <p:spPr>
          <a:xfrm flipH="1" rot="10800000">
            <a:off x="598600" y="15727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41"/>
          <p:cNvCxnSpPr/>
          <p:nvPr/>
        </p:nvCxnSpPr>
        <p:spPr>
          <a:xfrm>
            <a:off x="5060750" y="1574775"/>
            <a:ext cx="2080800" cy="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41"/>
          <p:cNvCxnSpPr/>
          <p:nvPr/>
        </p:nvCxnSpPr>
        <p:spPr>
          <a:xfrm>
            <a:off x="4984700" y="3285575"/>
            <a:ext cx="18429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8" name="Google Shape;488;p4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06-1 문자형.ipynb </a:t>
            </a:r>
            <a:endParaRPr sz="1000"/>
          </a:p>
        </p:txBody>
      </p:sp>
      <p:sp>
        <p:nvSpPr>
          <p:cNvPr id="489" name="Google Shape;489;p41"/>
          <p:cNvSpPr/>
          <p:nvPr/>
        </p:nvSpPr>
        <p:spPr>
          <a:xfrm>
            <a:off x="1648975" y="736775"/>
            <a:ext cx="1786767" cy="438310"/>
          </a:xfrm>
          <a:custGeom>
            <a:rect b="b" l="l" r="r" t="t"/>
            <a:pathLst>
              <a:path extrusionOk="0" h="21720" w="71264">
                <a:moveTo>
                  <a:pt x="71264" y="21720"/>
                </a:moveTo>
                <a:cubicBezTo>
                  <a:pt x="65129" y="18102"/>
                  <a:pt x="46329" y="89"/>
                  <a:pt x="34452" y="10"/>
                </a:cubicBezTo>
                <a:cubicBezTo>
                  <a:pt x="22575" y="-69"/>
                  <a:pt x="5742" y="17708"/>
                  <a:pt x="0" y="21248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490" name="Google Shape;490;p41"/>
          <p:cNvSpPr/>
          <p:nvPr/>
        </p:nvSpPr>
        <p:spPr>
          <a:xfrm>
            <a:off x="2855300" y="1227075"/>
            <a:ext cx="1067700" cy="366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변</a:t>
            </a:r>
            <a:r>
              <a:rPr lang="ko-KR"/>
              <a:t>수 (Variable)</a:t>
            </a:r>
            <a:endParaRPr sz="1800"/>
          </a:p>
        </p:txBody>
      </p:sp>
      <p:sp>
        <p:nvSpPr>
          <p:cNvPr id="95" name="Google Shape;95;p1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  <p:sp>
        <p:nvSpPr>
          <p:cNvPr id="96" name="Google Shape;96;p15"/>
          <p:cNvSpPr txBox="1"/>
          <p:nvPr>
            <p:ph idx="4294967295" type="body"/>
          </p:nvPr>
        </p:nvSpPr>
        <p:spPr>
          <a:xfrm>
            <a:off x="2507870" y="1244650"/>
            <a:ext cx="43947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X = 10</a:t>
            </a:r>
            <a:endParaRPr sz="3000"/>
          </a:p>
        </p:txBody>
      </p:sp>
      <p:sp>
        <p:nvSpPr>
          <p:cNvPr id="97" name="Google Shape;97;p15"/>
          <p:cNvSpPr txBox="1"/>
          <p:nvPr>
            <p:ph type="title"/>
          </p:nvPr>
        </p:nvSpPr>
        <p:spPr>
          <a:xfrm>
            <a:off x="3127575" y="3465350"/>
            <a:ext cx="2889000" cy="8562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ko-KR" sz="1000"/>
              <a:t>영문, 숫자 사용가능</a:t>
            </a:r>
            <a:endParaRPr b="0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ko-KR" sz="1000"/>
              <a:t>대소문자 구분</a:t>
            </a:r>
            <a:endParaRPr b="0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ko-KR" sz="1000"/>
              <a:t>숫자부터 시작할수 없음</a:t>
            </a:r>
            <a:endParaRPr b="0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ko-KR" sz="1000"/>
              <a:t>특수문자 사용불가 (+, -, *, /, $ 등)</a:t>
            </a:r>
            <a:endParaRPr b="0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ko-KR" sz="1000"/>
              <a:t>파이썬의 키워드 사용불가</a:t>
            </a:r>
            <a:endParaRPr b="0" sz="1000"/>
          </a:p>
        </p:txBody>
      </p:sp>
      <p:sp>
        <p:nvSpPr>
          <p:cNvPr id="98" name="Google Shape;98;p15"/>
          <p:cNvSpPr txBox="1"/>
          <p:nvPr>
            <p:ph idx="4294967295" type="body"/>
          </p:nvPr>
        </p:nvSpPr>
        <p:spPr>
          <a:xfrm>
            <a:off x="2701725" y="2173650"/>
            <a:ext cx="43947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x, y, z</a:t>
            </a:r>
            <a:r>
              <a:rPr b="1" lang="ko-KR" sz="3000"/>
              <a:t>= 10, 20, 30</a:t>
            </a:r>
            <a:endParaRPr sz="3000"/>
          </a:p>
        </p:txBody>
      </p:sp>
      <p:cxnSp>
        <p:nvCxnSpPr>
          <p:cNvPr id="99" name="Google Shape;99;p15"/>
          <p:cNvCxnSpPr/>
          <p:nvPr/>
        </p:nvCxnSpPr>
        <p:spPr>
          <a:xfrm>
            <a:off x="3869125" y="1839100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5"/>
          <p:cNvSpPr txBox="1"/>
          <p:nvPr>
            <p:ph type="title"/>
          </p:nvPr>
        </p:nvSpPr>
        <p:spPr>
          <a:xfrm>
            <a:off x="3735475" y="1903050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변수명</a:t>
            </a:r>
            <a:endParaRPr sz="1200"/>
          </a:p>
        </p:txBody>
      </p:sp>
      <p:cxnSp>
        <p:nvCxnSpPr>
          <p:cNvPr id="101" name="Google Shape;101;p15"/>
          <p:cNvCxnSpPr/>
          <p:nvPr/>
        </p:nvCxnSpPr>
        <p:spPr>
          <a:xfrm>
            <a:off x="4712100" y="1839100"/>
            <a:ext cx="640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15"/>
          <p:cNvSpPr txBox="1"/>
          <p:nvPr>
            <p:ph type="title"/>
          </p:nvPr>
        </p:nvSpPr>
        <p:spPr>
          <a:xfrm>
            <a:off x="4566775" y="1903050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값</a:t>
            </a:r>
            <a:endParaRPr sz="1200"/>
          </a:p>
        </p:txBody>
      </p:sp>
      <p:cxnSp>
        <p:nvCxnSpPr>
          <p:cNvPr id="103" name="Google Shape;103;p15"/>
          <p:cNvCxnSpPr/>
          <p:nvPr/>
        </p:nvCxnSpPr>
        <p:spPr>
          <a:xfrm>
            <a:off x="3149854" y="2854675"/>
            <a:ext cx="11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15"/>
          <p:cNvSpPr txBox="1"/>
          <p:nvPr>
            <p:ph type="title"/>
          </p:nvPr>
        </p:nvSpPr>
        <p:spPr>
          <a:xfrm>
            <a:off x="3335401" y="2918622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변수명</a:t>
            </a:r>
            <a:endParaRPr sz="1200"/>
          </a:p>
        </p:txBody>
      </p:sp>
      <p:cxnSp>
        <p:nvCxnSpPr>
          <p:cNvPr id="105" name="Google Shape;105;p15"/>
          <p:cNvCxnSpPr/>
          <p:nvPr/>
        </p:nvCxnSpPr>
        <p:spPr>
          <a:xfrm>
            <a:off x="4846104" y="2854675"/>
            <a:ext cx="173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5"/>
          <p:cNvSpPr txBox="1"/>
          <p:nvPr>
            <p:ph type="title"/>
          </p:nvPr>
        </p:nvSpPr>
        <p:spPr>
          <a:xfrm>
            <a:off x="5114362" y="2918622"/>
            <a:ext cx="13119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값</a:t>
            </a:r>
            <a:endParaRPr sz="12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2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서식지정자 #2</a:t>
            </a:r>
            <a:endParaRPr/>
          </a:p>
        </p:txBody>
      </p:sp>
      <p:sp>
        <p:nvSpPr>
          <p:cNvPr id="497" name="Google Shape;497;p4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498" name="Google Shape;498;p42"/>
          <p:cNvSpPr txBox="1"/>
          <p:nvPr>
            <p:ph idx="4294967295" type="body"/>
          </p:nvPr>
        </p:nvSpPr>
        <p:spPr>
          <a:xfrm>
            <a:off x="569150" y="1578450"/>
            <a:ext cx="3676800" cy="221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name = “tom”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print(“I am ” + name + “!”) # +사용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I am tom!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print(“I am %s!” % name) # 서식지정자사용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I am tom!</a:t>
            </a:r>
            <a:endParaRPr sz="1200"/>
          </a:p>
        </p:txBody>
      </p:sp>
      <p:sp>
        <p:nvSpPr>
          <p:cNvPr id="499" name="Google Shape;499;p42"/>
          <p:cNvSpPr txBox="1"/>
          <p:nvPr>
            <p:ph idx="4294967295" type="body"/>
          </p:nvPr>
        </p:nvSpPr>
        <p:spPr>
          <a:xfrm>
            <a:off x="488801" y="1119050"/>
            <a:ext cx="35436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“문자열 </a:t>
            </a:r>
            <a:r>
              <a:rPr b="1" lang="ko-KR" sz="1800">
                <a:solidFill>
                  <a:srgbClr val="FF0000"/>
                </a:solidFill>
              </a:rPr>
              <a:t>%s</a:t>
            </a:r>
            <a:r>
              <a:rPr b="1" lang="ko-KR" sz="1800"/>
              <a:t> 문자열” </a:t>
            </a:r>
            <a:r>
              <a:rPr b="1" lang="ko-KR" sz="1800">
                <a:solidFill>
                  <a:srgbClr val="FF0000"/>
                </a:solidFill>
              </a:rPr>
              <a:t>%</a:t>
            </a:r>
            <a:r>
              <a:rPr b="1" lang="ko-KR" sz="1800"/>
              <a:t> “추가문자”</a:t>
            </a:r>
            <a:endParaRPr sz="1800"/>
          </a:p>
        </p:txBody>
      </p:sp>
      <p:sp>
        <p:nvSpPr>
          <p:cNvPr id="500" name="Google Shape;500;p42"/>
          <p:cNvSpPr txBox="1"/>
          <p:nvPr>
            <p:ph idx="4294967295" type="body"/>
          </p:nvPr>
        </p:nvSpPr>
        <p:spPr>
          <a:xfrm>
            <a:off x="4988900" y="1520775"/>
            <a:ext cx="3844200" cy="906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n1, n2 = 3, 3.2323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print(“n1 = %d, n2 = %f” % (n1, n2))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n1 = 3, n2 = 3.2323</a:t>
            </a:r>
            <a:endParaRPr sz="1200"/>
          </a:p>
        </p:txBody>
      </p:sp>
      <p:sp>
        <p:nvSpPr>
          <p:cNvPr id="501" name="Google Shape;501;p42"/>
          <p:cNvSpPr txBox="1"/>
          <p:nvPr>
            <p:ph idx="4294967295" type="body"/>
          </p:nvPr>
        </p:nvSpPr>
        <p:spPr>
          <a:xfrm>
            <a:off x="4988901" y="1158675"/>
            <a:ext cx="3676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%s - 문자, %d - 정수, %f - 실수</a:t>
            </a:r>
            <a:endParaRPr/>
          </a:p>
        </p:txBody>
      </p:sp>
      <p:cxnSp>
        <p:nvCxnSpPr>
          <p:cNvPr id="502" name="Google Shape;502;p42"/>
          <p:cNvCxnSpPr/>
          <p:nvPr/>
        </p:nvCxnSpPr>
        <p:spPr>
          <a:xfrm flipH="1" rot="10800000">
            <a:off x="598600" y="15727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3" name="Google Shape;503;p42"/>
          <p:cNvCxnSpPr/>
          <p:nvPr/>
        </p:nvCxnSpPr>
        <p:spPr>
          <a:xfrm>
            <a:off x="5060900" y="1574850"/>
            <a:ext cx="26748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4" name="Google Shape;504;p42"/>
          <p:cNvSpPr txBox="1"/>
          <p:nvPr>
            <p:ph idx="4294967295" type="body"/>
          </p:nvPr>
        </p:nvSpPr>
        <p:spPr>
          <a:xfrm>
            <a:off x="5019375" y="2797950"/>
            <a:ext cx="3502800" cy="65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print(“n2 = %</a:t>
            </a:r>
            <a:r>
              <a:rPr b="1" lang="ko-KR" sz="1200">
                <a:solidFill>
                  <a:srgbClr val="FF0000"/>
                </a:solidFill>
              </a:rPr>
              <a:t>.2</a:t>
            </a:r>
            <a:r>
              <a:rPr lang="ko-KR" sz="1200"/>
              <a:t>f” % n2)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n2 = 3.23</a:t>
            </a:r>
            <a:endParaRPr sz="1200"/>
          </a:p>
        </p:txBody>
      </p:sp>
      <p:sp>
        <p:nvSpPr>
          <p:cNvPr id="505" name="Google Shape;505;p42"/>
          <p:cNvSpPr txBox="1"/>
          <p:nvPr>
            <p:ph idx="4294967295" type="body"/>
          </p:nvPr>
        </p:nvSpPr>
        <p:spPr>
          <a:xfrm>
            <a:off x="4988901" y="2454075"/>
            <a:ext cx="3676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%.(숫자)f - 소수점 이하 자리수</a:t>
            </a:r>
            <a:endParaRPr/>
          </a:p>
        </p:txBody>
      </p:sp>
      <p:cxnSp>
        <p:nvCxnSpPr>
          <p:cNvPr id="506" name="Google Shape;506;p42"/>
          <p:cNvCxnSpPr/>
          <p:nvPr/>
        </p:nvCxnSpPr>
        <p:spPr>
          <a:xfrm>
            <a:off x="5060900" y="2870250"/>
            <a:ext cx="26748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7" name="Google Shape;507;p42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06-1 문자형.ipynb </a:t>
            </a:r>
            <a:endParaRPr sz="10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3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Format 함수</a:t>
            </a:r>
            <a:endParaRPr/>
          </a:p>
        </p:txBody>
      </p:sp>
      <p:sp>
        <p:nvSpPr>
          <p:cNvPr id="514" name="Google Shape;514;p4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515" name="Google Shape;515;p43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06-1 문자형.ipynb </a:t>
            </a:r>
            <a:endParaRPr sz="1000"/>
          </a:p>
        </p:txBody>
      </p:sp>
      <p:sp>
        <p:nvSpPr>
          <p:cNvPr id="516" name="Google Shape;516;p43"/>
          <p:cNvSpPr txBox="1"/>
          <p:nvPr>
            <p:ph idx="4294967295" type="body"/>
          </p:nvPr>
        </p:nvSpPr>
        <p:spPr>
          <a:xfrm>
            <a:off x="488800" y="11190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“문자열 </a:t>
            </a:r>
            <a:r>
              <a:rPr b="1" lang="ko-KR" sz="1800">
                <a:solidFill>
                  <a:srgbClr val="FF0000"/>
                </a:solidFill>
              </a:rPr>
              <a:t>{0}</a:t>
            </a:r>
            <a:r>
              <a:rPr b="1" lang="ko-KR" sz="1800">
                <a:solidFill>
                  <a:srgbClr val="000000"/>
                </a:solidFill>
              </a:rPr>
              <a:t>,</a:t>
            </a:r>
            <a:r>
              <a:rPr b="1" lang="ko-KR" sz="1800">
                <a:solidFill>
                  <a:srgbClr val="FF0000"/>
                </a:solidFill>
              </a:rPr>
              <a:t> {1}</a:t>
            </a:r>
            <a:r>
              <a:rPr b="1" lang="ko-KR" sz="1800"/>
              <a:t> 문자열”.format(값, 값)</a:t>
            </a:r>
            <a:endParaRPr sz="1800"/>
          </a:p>
        </p:txBody>
      </p:sp>
      <p:sp>
        <p:nvSpPr>
          <p:cNvPr id="517" name="Google Shape;517;p43"/>
          <p:cNvSpPr txBox="1"/>
          <p:nvPr>
            <p:ph idx="4294967295" type="body"/>
          </p:nvPr>
        </p:nvSpPr>
        <p:spPr>
          <a:xfrm>
            <a:off x="4988901" y="1158675"/>
            <a:ext cx="3676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변수사용</a:t>
            </a:r>
            <a:endParaRPr/>
          </a:p>
        </p:txBody>
      </p:sp>
      <p:cxnSp>
        <p:nvCxnSpPr>
          <p:cNvPr id="518" name="Google Shape;518;p43"/>
          <p:cNvCxnSpPr/>
          <p:nvPr/>
        </p:nvCxnSpPr>
        <p:spPr>
          <a:xfrm flipH="1" rot="10800000">
            <a:off x="598600" y="15727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p43"/>
          <p:cNvCxnSpPr/>
          <p:nvPr/>
        </p:nvCxnSpPr>
        <p:spPr>
          <a:xfrm flipH="1" rot="10800000">
            <a:off x="5060900" y="1563750"/>
            <a:ext cx="7821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0" name="Google Shape;520;p43"/>
          <p:cNvSpPr txBox="1"/>
          <p:nvPr>
            <p:ph idx="4294967295" type="body"/>
          </p:nvPr>
        </p:nvSpPr>
        <p:spPr>
          <a:xfrm>
            <a:off x="565000" y="1485550"/>
            <a:ext cx="3503100" cy="3200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“I like {0}, {1} !!”.format(“apple”,”banana”)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I like apple, banana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“Number {0} {2} {1}”.format(1,2,3)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Number 1 3 2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“Number {0} {0} {1}”.format(1,2,3)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Number 1 1 2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“Number {} {} {}”.format(1,2,3)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Number 1 2 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21" name="Google Shape;521;p43"/>
          <p:cNvSpPr txBox="1"/>
          <p:nvPr>
            <p:ph idx="4294967295" type="body"/>
          </p:nvPr>
        </p:nvSpPr>
        <p:spPr>
          <a:xfrm>
            <a:off x="5060900" y="1501150"/>
            <a:ext cx="3844200" cy="940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f1, f2 = “apple”, “banana”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“I like {0}, {1} !!”.format(f1, f2)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I like apple, banana</a:t>
            </a:r>
            <a:endParaRPr sz="1200"/>
          </a:p>
        </p:txBody>
      </p:sp>
      <p:sp>
        <p:nvSpPr>
          <p:cNvPr id="522" name="Google Shape;522;p43"/>
          <p:cNvSpPr txBox="1"/>
          <p:nvPr>
            <p:ph idx="4294967295" type="body"/>
          </p:nvPr>
        </p:nvSpPr>
        <p:spPr>
          <a:xfrm>
            <a:off x="5060900" y="2857500"/>
            <a:ext cx="2843400" cy="2286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“Number {0</a:t>
            </a:r>
            <a:r>
              <a:rPr b="1" lang="ko-KR" sz="1200">
                <a:solidFill>
                  <a:srgbClr val="FF0000"/>
                </a:solidFill>
              </a:rPr>
              <a:t>:&gt;4</a:t>
            </a:r>
            <a:r>
              <a:rPr lang="ko-KR" sz="1200"/>
              <a:t>}!”.format(1)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Number     1!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“Number {0</a:t>
            </a:r>
            <a:r>
              <a:rPr b="1" lang="ko-KR" sz="1200">
                <a:solidFill>
                  <a:srgbClr val="FF0000"/>
                </a:solidFill>
              </a:rPr>
              <a:t>:&lt;4</a:t>
            </a:r>
            <a:r>
              <a:rPr lang="ko-KR" sz="1200"/>
              <a:t>}!”.format(1)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Number 1    !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“Number {0</a:t>
            </a:r>
            <a:r>
              <a:rPr b="1" lang="ko-KR" sz="1200">
                <a:solidFill>
                  <a:srgbClr val="FF0000"/>
                </a:solidFill>
              </a:rPr>
              <a:t>:=&lt;4</a:t>
            </a:r>
            <a:r>
              <a:rPr lang="ko-KR" sz="1200"/>
              <a:t>}!”.format(1)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Number ===1!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“Number {0</a:t>
            </a:r>
            <a:r>
              <a:rPr b="1" lang="ko-KR" sz="1200">
                <a:solidFill>
                  <a:srgbClr val="FF0000"/>
                </a:solidFill>
              </a:rPr>
              <a:t>:-^5</a:t>
            </a:r>
            <a:r>
              <a:rPr lang="ko-KR" sz="1200"/>
              <a:t>}!”.format(1)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Number --1--!</a:t>
            </a:r>
            <a:endParaRPr sz="1200"/>
          </a:p>
        </p:txBody>
      </p:sp>
      <p:sp>
        <p:nvSpPr>
          <p:cNvPr id="523" name="Google Shape;523;p43"/>
          <p:cNvSpPr txBox="1"/>
          <p:nvPr>
            <p:ph idx="4294967295" type="body"/>
          </p:nvPr>
        </p:nvSpPr>
        <p:spPr>
          <a:xfrm>
            <a:off x="4988901" y="2530275"/>
            <a:ext cx="3676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{0:(숫자)&lt;(숫자)} - 공백추가</a:t>
            </a:r>
            <a:endParaRPr/>
          </a:p>
        </p:txBody>
      </p:sp>
      <p:cxnSp>
        <p:nvCxnSpPr>
          <p:cNvPr id="524" name="Google Shape;524;p43"/>
          <p:cNvCxnSpPr/>
          <p:nvPr/>
        </p:nvCxnSpPr>
        <p:spPr>
          <a:xfrm>
            <a:off x="5060900" y="2946450"/>
            <a:ext cx="26748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4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f문자열 (python&gt;=3.6) </a:t>
            </a:r>
            <a:endParaRPr/>
          </a:p>
        </p:txBody>
      </p:sp>
      <p:sp>
        <p:nvSpPr>
          <p:cNvPr id="531" name="Google Shape;531;p4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532" name="Google Shape;532;p4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06-1 문자형.ipynb </a:t>
            </a:r>
            <a:endParaRPr sz="1000"/>
          </a:p>
        </p:txBody>
      </p:sp>
      <p:sp>
        <p:nvSpPr>
          <p:cNvPr id="533" name="Google Shape;533;p44"/>
          <p:cNvSpPr txBox="1"/>
          <p:nvPr>
            <p:ph idx="4294967295" type="body"/>
          </p:nvPr>
        </p:nvSpPr>
        <p:spPr>
          <a:xfrm>
            <a:off x="488800" y="1119050"/>
            <a:ext cx="7027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</a:t>
            </a:r>
            <a:r>
              <a:rPr b="1" lang="ko-KR" sz="1800"/>
              <a:t>“문자열 </a:t>
            </a:r>
            <a:r>
              <a:rPr b="1" lang="ko-KR" sz="1800">
                <a:solidFill>
                  <a:srgbClr val="FF0000"/>
                </a:solidFill>
              </a:rPr>
              <a:t>{변수}</a:t>
            </a:r>
            <a:r>
              <a:rPr b="1" lang="ko-KR" sz="1800"/>
              <a:t> 문자열”</a:t>
            </a:r>
            <a:endParaRPr sz="1800"/>
          </a:p>
        </p:txBody>
      </p:sp>
      <p:cxnSp>
        <p:nvCxnSpPr>
          <p:cNvPr id="534" name="Google Shape;534;p44"/>
          <p:cNvCxnSpPr/>
          <p:nvPr/>
        </p:nvCxnSpPr>
        <p:spPr>
          <a:xfrm flipH="1" rot="10800000">
            <a:off x="598600" y="15727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5" name="Google Shape;535;p44"/>
          <p:cNvSpPr txBox="1"/>
          <p:nvPr>
            <p:ph idx="4294967295" type="body"/>
          </p:nvPr>
        </p:nvSpPr>
        <p:spPr>
          <a:xfrm>
            <a:off x="565000" y="1485550"/>
            <a:ext cx="6204300" cy="3200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math = 95</a:t>
            </a:r>
            <a:br>
              <a:rPr lang="ko-KR" sz="1200"/>
            </a:br>
            <a:r>
              <a:rPr lang="ko-KR" sz="1200"/>
              <a:t>&gt;&gt;&gt; english = 65</a:t>
            </a:r>
            <a:br>
              <a:rPr lang="ko-KR" sz="1200"/>
            </a:br>
            <a:r>
              <a:rPr lang="ko-KR" sz="1200"/>
              <a:t>&gt;&gt;&gt; science = 40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print(f"수학점수: {math} 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\</a:t>
            </a:r>
            <a:r>
              <a:rPr lang="ko-KR" sz="1200"/>
              <a:t>n영어점수: {english:-^10} 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\</a:t>
            </a:r>
            <a:r>
              <a:rPr lang="ko-KR" sz="1200"/>
              <a:t>n</a:t>
            </a:r>
            <a:r>
              <a:rPr lang="ko-KR" sz="1200"/>
              <a:t>과학점수: {science}")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highlight>
                  <a:srgbClr val="FFFFFF"/>
                </a:highlight>
              </a:rPr>
              <a:t>수학점수 95 </a:t>
            </a:r>
            <a:br>
              <a:rPr lang="ko-KR" sz="1200">
                <a:highlight>
                  <a:srgbClr val="FFFFFF"/>
                </a:highlight>
              </a:rPr>
            </a:br>
            <a:r>
              <a:rPr lang="ko-KR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영어점수 ----65----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highlight>
                  <a:srgbClr val="FFFFFF"/>
                </a:highlight>
              </a:rPr>
              <a:t>과학점수 40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highlight>
                  <a:srgbClr val="FFFFFF"/>
                </a:highlight>
              </a:rPr>
              <a:t>&gt;&gt;&gt;</a:t>
            </a:r>
            <a:r>
              <a:rPr lang="ko-KR" sz="1200">
                <a:highlight>
                  <a:srgbClr val="FFFFFF"/>
                </a:highlight>
              </a:rPr>
              <a:t> print(f"수학점수 {math+5} 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\</a:t>
            </a:r>
            <a:r>
              <a:rPr lang="ko-KR" sz="1200">
                <a:highlight>
                  <a:srgbClr val="FFFFFF"/>
                </a:highlight>
              </a:rPr>
              <a:t>n영어점수 {english} </a:t>
            </a:r>
            <a:r>
              <a:rPr lang="ko-KR" sz="1200">
                <a:latin typeface="Arial"/>
                <a:ea typeface="Arial"/>
                <a:cs typeface="Arial"/>
                <a:sym typeface="Arial"/>
              </a:rPr>
              <a:t>\</a:t>
            </a:r>
            <a:r>
              <a:rPr lang="ko-KR" sz="1200">
                <a:highlight>
                  <a:srgbClr val="FFFFFF"/>
                </a:highlight>
              </a:rPr>
              <a:t>n과학점수 {science}")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수학점수 100 </a:t>
            </a:r>
            <a:endParaRPr sz="12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영어점수 65 </a:t>
            </a:r>
            <a:endParaRPr sz="12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과학점수 40</a:t>
            </a:r>
            <a:endParaRPr sz="12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5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 5</a:t>
            </a:r>
            <a:endParaRPr/>
          </a:p>
        </p:txBody>
      </p:sp>
      <p:sp>
        <p:nvSpPr>
          <p:cNvPr id="542" name="Google Shape;542;p4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3장 산술연산</a:t>
            </a:r>
            <a:endParaRPr/>
          </a:p>
        </p:txBody>
      </p:sp>
      <p:sp>
        <p:nvSpPr>
          <p:cNvPr id="543" name="Google Shape;543;p45"/>
          <p:cNvSpPr/>
          <p:nvPr/>
        </p:nvSpPr>
        <p:spPr>
          <a:xfrm>
            <a:off x="1708800" y="2571750"/>
            <a:ext cx="5060400" cy="2114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 = "90:30:80"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# code 작성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math 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english 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science 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average=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# code 종료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544" name="Google Shape;544;p45"/>
          <p:cNvSpPr txBox="1"/>
          <p:nvPr/>
        </p:nvSpPr>
        <p:spPr>
          <a:xfrm>
            <a:off x="1708800" y="1031750"/>
            <a:ext cx="57264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a="90:30:80"이고 :을 기준으로 각각 수학점수, 영어점수, 과학점수이다.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문자열 인덱싱</a:t>
            </a: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을 이용해 각 점수를 각각 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math, english, science 변수에 저장하고,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average 란 변수에 평균값을 저장하고 출력하시오.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이 때 출력의 형태는 “평균 점수는 ~~입니다.”로 하시오.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6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문자열 함수소개 #1</a:t>
            </a:r>
            <a:endParaRPr/>
          </a:p>
        </p:txBody>
      </p:sp>
      <p:sp>
        <p:nvSpPr>
          <p:cNvPr id="551" name="Google Shape;551;p4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552" name="Google Shape;552;p46"/>
          <p:cNvSpPr txBox="1"/>
          <p:nvPr>
            <p:ph idx="4294967295" type="body"/>
          </p:nvPr>
        </p:nvSpPr>
        <p:spPr>
          <a:xfrm>
            <a:off x="177225" y="1141850"/>
            <a:ext cx="1003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len(값)</a:t>
            </a:r>
            <a:endParaRPr/>
          </a:p>
        </p:txBody>
      </p:sp>
      <p:cxnSp>
        <p:nvCxnSpPr>
          <p:cNvPr id="553" name="Google Shape;553;p46"/>
          <p:cNvCxnSpPr/>
          <p:nvPr/>
        </p:nvCxnSpPr>
        <p:spPr>
          <a:xfrm>
            <a:off x="281325" y="16231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4" name="Google Shape;554;p46"/>
          <p:cNvSpPr txBox="1"/>
          <p:nvPr>
            <p:ph type="title"/>
          </p:nvPr>
        </p:nvSpPr>
        <p:spPr>
          <a:xfrm>
            <a:off x="240600" y="162315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문자 길이</a:t>
            </a:r>
            <a:endParaRPr sz="1200"/>
          </a:p>
        </p:txBody>
      </p:sp>
      <p:sp>
        <p:nvSpPr>
          <p:cNvPr id="555" name="Google Shape;555;p46"/>
          <p:cNvSpPr txBox="1"/>
          <p:nvPr>
            <p:ph idx="4294967295" type="body"/>
          </p:nvPr>
        </p:nvSpPr>
        <p:spPr>
          <a:xfrm>
            <a:off x="177225" y="1772525"/>
            <a:ext cx="2309700" cy="98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word = “Apple banana”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len(word) #문자길이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12</a:t>
            </a:r>
            <a:endParaRPr sz="1200"/>
          </a:p>
        </p:txBody>
      </p:sp>
      <p:sp>
        <p:nvSpPr>
          <p:cNvPr id="556" name="Google Shape;556;p46"/>
          <p:cNvSpPr txBox="1"/>
          <p:nvPr>
            <p:ph idx="4294967295" type="body"/>
          </p:nvPr>
        </p:nvSpPr>
        <p:spPr>
          <a:xfrm>
            <a:off x="6769350" y="1131950"/>
            <a:ext cx="2197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replace(바꿀문자, 새문자)</a:t>
            </a:r>
            <a:endParaRPr/>
          </a:p>
        </p:txBody>
      </p:sp>
      <p:cxnSp>
        <p:nvCxnSpPr>
          <p:cNvPr id="557" name="Google Shape;557;p46"/>
          <p:cNvCxnSpPr/>
          <p:nvPr/>
        </p:nvCxnSpPr>
        <p:spPr>
          <a:xfrm>
            <a:off x="6846482" y="1613250"/>
            <a:ext cx="60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8" name="Google Shape;558;p46"/>
          <p:cNvSpPr txBox="1"/>
          <p:nvPr>
            <p:ph type="title"/>
          </p:nvPr>
        </p:nvSpPr>
        <p:spPr>
          <a:xfrm>
            <a:off x="6832688" y="161325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문자열 바꾸기</a:t>
            </a:r>
            <a:endParaRPr sz="1200"/>
          </a:p>
        </p:txBody>
      </p:sp>
      <p:sp>
        <p:nvSpPr>
          <p:cNvPr id="559" name="Google Shape;559;p46"/>
          <p:cNvSpPr txBox="1"/>
          <p:nvPr>
            <p:ph idx="4294967295" type="body"/>
          </p:nvPr>
        </p:nvSpPr>
        <p:spPr>
          <a:xfrm>
            <a:off x="6769368" y="1762625"/>
            <a:ext cx="2073000" cy="98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word.replace(“banana”,”Orange”)</a:t>
            </a:r>
            <a:br>
              <a:rPr lang="ko-KR" sz="1200"/>
            </a:br>
            <a:r>
              <a:rPr lang="ko-KR" sz="1200"/>
              <a:t>'Apple Orange'</a:t>
            </a:r>
            <a:endParaRPr sz="1200"/>
          </a:p>
        </p:txBody>
      </p:sp>
      <p:sp>
        <p:nvSpPr>
          <p:cNvPr id="560" name="Google Shape;560;p46"/>
          <p:cNvSpPr txBox="1"/>
          <p:nvPr>
            <p:ph idx="4294967295" type="body"/>
          </p:nvPr>
        </p:nvSpPr>
        <p:spPr>
          <a:xfrm>
            <a:off x="2374649" y="1158600"/>
            <a:ext cx="1882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index(찾을문자)</a:t>
            </a:r>
            <a:endParaRPr/>
          </a:p>
        </p:txBody>
      </p:sp>
      <p:cxnSp>
        <p:nvCxnSpPr>
          <p:cNvPr id="561" name="Google Shape;561;p46"/>
          <p:cNvCxnSpPr/>
          <p:nvPr/>
        </p:nvCxnSpPr>
        <p:spPr>
          <a:xfrm>
            <a:off x="2478713" y="163990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2" name="Google Shape;562;p46"/>
          <p:cNvSpPr txBox="1"/>
          <p:nvPr>
            <p:ph type="title"/>
          </p:nvPr>
        </p:nvSpPr>
        <p:spPr>
          <a:xfrm>
            <a:off x="2437988" y="163990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index 찾기</a:t>
            </a:r>
            <a:endParaRPr sz="1200"/>
          </a:p>
        </p:txBody>
      </p:sp>
      <p:sp>
        <p:nvSpPr>
          <p:cNvPr id="563" name="Google Shape;563;p46"/>
          <p:cNvSpPr txBox="1"/>
          <p:nvPr>
            <p:ph idx="4294967295" type="body"/>
          </p:nvPr>
        </p:nvSpPr>
        <p:spPr>
          <a:xfrm>
            <a:off x="2374675" y="1789275"/>
            <a:ext cx="2197500" cy="98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word.index(‘’p”)</a:t>
            </a:r>
            <a:br>
              <a:rPr lang="ko-KR" sz="1200"/>
            </a:br>
            <a:r>
              <a:rPr lang="ko-KR" sz="1200"/>
              <a:t>1</a:t>
            </a:r>
            <a:endParaRPr sz="1200"/>
          </a:p>
        </p:txBody>
      </p:sp>
      <p:sp>
        <p:nvSpPr>
          <p:cNvPr id="564" name="Google Shape;564;p46"/>
          <p:cNvSpPr txBox="1"/>
          <p:nvPr>
            <p:ph idx="4294967295" type="body"/>
          </p:nvPr>
        </p:nvSpPr>
        <p:spPr>
          <a:xfrm>
            <a:off x="4572000" y="1141850"/>
            <a:ext cx="21459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upper() / lower()</a:t>
            </a:r>
            <a:endParaRPr/>
          </a:p>
        </p:txBody>
      </p:sp>
      <p:cxnSp>
        <p:nvCxnSpPr>
          <p:cNvPr id="565" name="Google Shape;565;p46"/>
          <p:cNvCxnSpPr/>
          <p:nvPr/>
        </p:nvCxnSpPr>
        <p:spPr>
          <a:xfrm>
            <a:off x="4676063" y="1623138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6" name="Google Shape;566;p46"/>
          <p:cNvSpPr txBox="1"/>
          <p:nvPr>
            <p:ph type="title"/>
          </p:nvPr>
        </p:nvSpPr>
        <p:spPr>
          <a:xfrm>
            <a:off x="4635338" y="1623138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소문자 바꾸기</a:t>
            </a:r>
            <a:endParaRPr sz="1200"/>
          </a:p>
        </p:txBody>
      </p:sp>
      <p:sp>
        <p:nvSpPr>
          <p:cNvPr id="567" name="Google Shape;567;p46"/>
          <p:cNvSpPr txBox="1"/>
          <p:nvPr>
            <p:ph idx="4294967295" type="body"/>
          </p:nvPr>
        </p:nvSpPr>
        <p:spPr>
          <a:xfrm>
            <a:off x="4572025" y="1772525"/>
            <a:ext cx="2197500" cy="98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word.upper()</a:t>
            </a:r>
            <a:br>
              <a:rPr lang="ko-KR" sz="1200"/>
            </a:br>
            <a:r>
              <a:rPr lang="ko-KR" sz="1200">
                <a:highlight>
                  <a:srgbClr val="FFFFFF"/>
                </a:highlight>
              </a:rPr>
              <a:t>'APPLE BANANA'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highlight>
                  <a:srgbClr val="FFFFFF"/>
                </a:highlight>
              </a:rPr>
              <a:t>&gt;&gt;&gt; word.lower()</a:t>
            </a:r>
            <a:br>
              <a:rPr lang="ko-KR" sz="1200">
                <a:highlight>
                  <a:srgbClr val="FFFFFF"/>
                </a:highlight>
              </a:rPr>
            </a:br>
            <a:r>
              <a:rPr lang="ko-KR" sz="1200">
                <a:highlight>
                  <a:srgbClr val="FFFFFF"/>
                </a:highlight>
              </a:rPr>
              <a:t>'apple banana'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</a:endParaRPr>
          </a:p>
        </p:txBody>
      </p:sp>
      <p:sp>
        <p:nvSpPr>
          <p:cNvPr id="568" name="Google Shape;568;p4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06-1 문자형.ipynb </a:t>
            </a:r>
            <a:endParaRPr sz="1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7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문자열 함수소개 #2</a:t>
            </a:r>
            <a:endParaRPr/>
          </a:p>
        </p:txBody>
      </p:sp>
      <p:sp>
        <p:nvSpPr>
          <p:cNvPr id="575" name="Google Shape;575;p4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576" name="Google Shape;576;p47"/>
          <p:cNvSpPr txBox="1"/>
          <p:nvPr>
            <p:ph idx="4294967295" type="body"/>
          </p:nvPr>
        </p:nvSpPr>
        <p:spPr>
          <a:xfrm>
            <a:off x="177225" y="1141850"/>
            <a:ext cx="2197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count(target 문자)</a:t>
            </a:r>
            <a:endParaRPr/>
          </a:p>
        </p:txBody>
      </p:sp>
      <p:cxnSp>
        <p:nvCxnSpPr>
          <p:cNvPr id="577" name="Google Shape;577;p47"/>
          <p:cNvCxnSpPr/>
          <p:nvPr/>
        </p:nvCxnSpPr>
        <p:spPr>
          <a:xfrm>
            <a:off x="281325" y="16231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8" name="Google Shape;578;p47"/>
          <p:cNvSpPr txBox="1"/>
          <p:nvPr>
            <p:ph type="title"/>
          </p:nvPr>
        </p:nvSpPr>
        <p:spPr>
          <a:xfrm>
            <a:off x="240600" y="162315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target 문자 개수</a:t>
            </a:r>
            <a:endParaRPr sz="1200"/>
          </a:p>
        </p:txBody>
      </p:sp>
      <p:sp>
        <p:nvSpPr>
          <p:cNvPr id="579" name="Google Shape;579;p47"/>
          <p:cNvSpPr txBox="1"/>
          <p:nvPr>
            <p:ph idx="4294967295" type="body"/>
          </p:nvPr>
        </p:nvSpPr>
        <p:spPr>
          <a:xfrm>
            <a:off x="177225" y="1772525"/>
            <a:ext cx="2197500" cy="205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word = “Apple Orange”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count(‘A’) </a:t>
            </a:r>
            <a:br>
              <a:rPr lang="ko-KR" sz="1200"/>
            </a:br>
            <a:r>
              <a:rPr lang="ko-KR" sz="1200"/>
              <a:t>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count(“p”)</a:t>
            </a:r>
            <a:br>
              <a:rPr lang="ko-KR" sz="1200"/>
            </a:br>
            <a:r>
              <a:rPr lang="ko-KR" sz="1200"/>
              <a:t>2</a:t>
            </a:r>
            <a:endParaRPr sz="1200"/>
          </a:p>
        </p:txBody>
      </p:sp>
      <p:sp>
        <p:nvSpPr>
          <p:cNvPr id="580" name="Google Shape;580;p47"/>
          <p:cNvSpPr txBox="1"/>
          <p:nvPr>
            <p:ph idx="4294967295" type="body"/>
          </p:nvPr>
        </p:nvSpPr>
        <p:spPr>
          <a:xfrm>
            <a:off x="2374625" y="1131950"/>
            <a:ext cx="2197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strip() / lstrip() / rstrip()</a:t>
            </a:r>
            <a:endParaRPr/>
          </a:p>
        </p:txBody>
      </p:sp>
      <p:cxnSp>
        <p:nvCxnSpPr>
          <p:cNvPr id="581" name="Google Shape;581;p47"/>
          <p:cNvCxnSpPr/>
          <p:nvPr/>
        </p:nvCxnSpPr>
        <p:spPr>
          <a:xfrm>
            <a:off x="2451757" y="1613250"/>
            <a:ext cx="60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2" name="Google Shape;582;p47"/>
          <p:cNvSpPr txBox="1"/>
          <p:nvPr>
            <p:ph type="title"/>
          </p:nvPr>
        </p:nvSpPr>
        <p:spPr>
          <a:xfrm>
            <a:off x="2437963" y="161325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공백 제거</a:t>
            </a:r>
            <a:endParaRPr sz="1200"/>
          </a:p>
        </p:txBody>
      </p:sp>
      <p:sp>
        <p:nvSpPr>
          <p:cNvPr id="583" name="Google Shape;583;p47"/>
          <p:cNvSpPr txBox="1"/>
          <p:nvPr>
            <p:ph idx="4294967295" type="body"/>
          </p:nvPr>
        </p:nvSpPr>
        <p:spPr>
          <a:xfrm>
            <a:off x="2374650" y="1762625"/>
            <a:ext cx="2073000" cy="280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word = </a:t>
            </a:r>
            <a:br>
              <a:rPr lang="ko-KR" sz="1200"/>
            </a:br>
            <a:r>
              <a:rPr lang="ko-KR" sz="1200"/>
              <a:t>“   Apple Orange    “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word.lstrip()</a:t>
            </a:r>
            <a:br>
              <a:rPr lang="ko-KR" sz="1200"/>
            </a:br>
            <a:r>
              <a:rPr lang="ko-KR" sz="1200"/>
              <a:t>'Apple Orange   '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word.rstrip()</a:t>
            </a:r>
            <a:br>
              <a:rPr lang="ko-KR" sz="1200"/>
            </a:br>
            <a:r>
              <a:rPr lang="ko-KR" sz="1200"/>
              <a:t>'   Apple Orange'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word.strip()</a:t>
            </a:r>
            <a:br>
              <a:rPr lang="ko-KR" sz="1200"/>
            </a:br>
            <a:r>
              <a:rPr lang="ko-KR" sz="1200"/>
              <a:t>'Apple Orange'</a:t>
            </a:r>
            <a:endParaRPr sz="1200"/>
          </a:p>
        </p:txBody>
      </p:sp>
      <p:sp>
        <p:nvSpPr>
          <p:cNvPr id="584" name="Google Shape;584;p47"/>
          <p:cNvSpPr txBox="1"/>
          <p:nvPr>
            <p:ph idx="4294967295" type="body"/>
          </p:nvPr>
        </p:nvSpPr>
        <p:spPr>
          <a:xfrm>
            <a:off x="4571999" y="1148700"/>
            <a:ext cx="1882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split(기준 문자)</a:t>
            </a:r>
            <a:endParaRPr/>
          </a:p>
        </p:txBody>
      </p:sp>
      <p:cxnSp>
        <p:nvCxnSpPr>
          <p:cNvPr id="585" name="Google Shape;585;p47"/>
          <p:cNvCxnSpPr/>
          <p:nvPr/>
        </p:nvCxnSpPr>
        <p:spPr>
          <a:xfrm>
            <a:off x="4676063" y="163000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47"/>
          <p:cNvSpPr txBox="1"/>
          <p:nvPr>
            <p:ph type="title"/>
          </p:nvPr>
        </p:nvSpPr>
        <p:spPr>
          <a:xfrm>
            <a:off x="4635338" y="163000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문자열 분리하기</a:t>
            </a:r>
            <a:endParaRPr sz="1200"/>
          </a:p>
        </p:txBody>
      </p:sp>
      <p:sp>
        <p:nvSpPr>
          <p:cNvPr id="587" name="Google Shape;587;p47"/>
          <p:cNvSpPr txBox="1"/>
          <p:nvPr>
            <p:ph idx="4294967295" type="body"/>
          </p:nvPr>
        </p:nvSpPr>
        <p:spPr>
          <a:xfrm>
            <a:off x="4572025" y="1779375"/>
            <a:ext cx="2787600" cy="269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scores = "10:20:50:80:88"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scores.split(</a:t>
            </a:r>
            <a:r>
              <a:rPr lang="ko-KR" sz="1200"/>
              <a:t>“:”</a:t>
            </a:r>
            <a:r>
              <a:rPr lang="ko-KR" sz="1200"/>
              <a:t>)</a:t>
            </a:r>
            <a:br>
              <a:rPr lang="ko-KR" sz="1200"/>
            </a:br>
            <a:r>
              <a:rPr lang="ko-KR" sz="1200"/>
              <a:t>['10', '20', '50', '80', '88']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word = “Apple Orange”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word.split()</a:t>
            </a:r>
            <a:br>
              <a:rPr lang="ko-KR" sz="1200"/>
            </a:br>
            <a:r>
              <a:rPr lang="ko-KR" sz="1200"/>
              <a:t>[‘Apple’, ‘Orange’]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588" name="Google Shape;588;p4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06-1 문자형.ipynb </a:t>
            </a:r>
            <a:endParaRPr sz="1000"/>
          </a:p>
        </p:txBody>
      </p:sp>
      <p:sp>
        <p:nvSpPr>
          <p:cNvPr id="589" name="Google Shape;589;p47"/>
          <p:cNvSpPr txBox="1"/>
          <p:nvPr>
            <p:ph idx="4294967295" type="body"/>
          </p:nvPr>
        </p:nvSpPr>
        <p:spPr>
          <a:xfrm>
            <a:off x="6769349" y="1148700"/>
            <a:ext cx="1882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join</a:t>
            </a:r>
            <a:endParaRPr/>
          </a:p>
        </p:txBody>
      </p:sp>
      <p:cxnSp>
        <p:nvCxnSpPr>
          <p:cNvPr id="590" name="Google Shape;590;p47"/>
          <p:cNvCxnSpPr/>
          <p:nvPr/>
        </p:nvCxnSpPr>
        <p:spPr>
          <a:xfrm>
            <a:off x="6873413" y="163000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1" name="Google Shape;591;p47"/>
          <p:cNvSpPr txBox="1"/>
          <p:nvPr>
            <p:ph type="title"/>
          </p:nvPr>
        </p:nvSpPr>
        <p:spPr>
          <a:xfrm>
            <a:off x="6832688" y="163000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리스트에서 문자열로</a:t>
            </a:r>
            <a:endParaRPr sz="1200"/>
          </a:p>
        </p:txBody>
      </p:sp>
      <p:sp>
        <p:nvSpPr>
          <p:cNvPr id="592" name="Google Shape;592;p47"/>
          <p:cNvSpPr txBox="1"/>
          <p:nvPr>
            <p:ph idx="4294967295" type="body"/>
          </p:nvPr>
        </p:nvSpPr>
        <p:spPr>
          <a:xfrm>
            <a:off x="6769375" y="1779375"/>
            <a:ext cx="2145900" cy="269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score_list = ['10', '20', '50', '80', '88']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“:”.join(score_list)</a:t>
            </a:r>
            <a:br>
              <a:rPr lang="ko-KR" sz="1200"/>
            </a:br>
            <a:r>
              <a:rPr lang="ko-KR" sz="1200"/>
              <a:t>‘10</a:t>
            </a:r>
            <a:r>
              <a:rPr lang="ko-KR" sz="1200"/>
              <a:t>,</a:t>
            </a:r>
            <a:r>
              <a:rPr lang="ko-KR" sz="1200"/>
              <a:t>20,30,40,50’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 6 </a:t>
            </a:r>
            <a:endParaRPr/>
          </a:p>
        </p:txBody>
      </p:sp>
      <p:sp>
        <p:nvSpPr>
          <p:cNvPr id="599" name="Google Shape;599;p4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6장 문자형</a:t>
            </a:r>
            <a:endParaRPr/>
          </a:p>
        </p:txBody>
      </p:sp>
      <p:sp>
        <p:nvSpPr>
          <p:cNvPr id="600" name="Google Shape;600;p48"/>
          <p:cNvSpPr/>
          <p:nvPr/>
        </p:nvSpPr>
        <p:spPr>
          <a:xfrm>
            <a:off x="1708800" y="2571750"/>
            <a:ext cx="5060400" cy="2114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 = "  90:30:80   "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# code 작성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math, english, science 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average= ?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# code 종료</a:t>
            </a:r>
            <a:endParaRPr i="1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01" name="Google Shape;601;p48"/>
          <p:cNvSpPr txBox="1"/>
          <p:nvPr/>
        </p:nvSpPr>
        <p:spPr>
          <a:xfrm>
            <a:off x="1708800" y="825975"/>
            <a:ext cx="57264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a="  90:30:80  "이고 :을 기준으로 각각 수학점수, 영어점수, 과학점수이다. 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문자열 함수</a:t>
            </a: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를</a:t>
            </a: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 이용해 </a:t>
            </a:r>
            <a:r>
              <a:rPr b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공백을 제거하고, </a:t>
            </a: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b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각 점수를 각각 </a:t>
            </a:r>
            <a:r>
              <a:rPr b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math, english, science 변수에 저장</a:t>
            </a:r>
            <a:r>
              <a:rPr b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한 후</a:t>
            </a: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,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average 란 변수에 평균값을 저장하고 출력</a:t>
            </a:r>
            <a: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하시오.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solidFill>
                  <a:schemeClr val="dk1"/>
                </a:solidFill>
                <a:highlight>
                  <a:schemeClr val="lt1"/>
                </a:highlight>
                <a:latin typeface="Nanum Gothic"/>
                <a:ea typeface="Nanum Gothic"/>
                <a:cs typeface="Nanum Gothic"/>
                <a:sym typeface="Nanum Gothic"/>
              </a:rPr>
              <a:t>이 때 출력의 형태는 “평균 점수는 ~~입니다.”로 하시오.</a:t>
            </a:r>
            <a:b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lang="ko-KR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 sz="1100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hint: strip, split</a:t>
            </a:r>
            <a:r>
              <a:rPr lang="ko-KR" sz="1100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을 이용한다.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49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</a:t>
            </a:r>
            <a:r>
              <a:rPr lang="ko-KR"/>
              <a:t>와 튜플</a:t>
            </a:r>
            <a:endParaRPr/>
          </a:p>
        </p:txBody>
      </p:sp>
      <p:sp>
        <p:nvSpPr>
          <p:cNvPr id="608" name="Google Shape;608;p49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0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리스트와 튜플선언</a:t>
            </a:r>
            <a:endParaRPr/>
          </a:p>
        </p:txBody>
      </p:sp>
      <p:sp>
        <p:nvSpPr>
          <p:cNvPr id="615" name="Google Shape;615;p5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616" name="Google Shape;616;p5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  <p:sp>
        <p:nvSpPr>
          <p:cNvPr id="617" name="Google Shape;617;p50"/>
          <p:cNvSpPr txBox="1"/>
          <p:nvPr>
            <p:ph idx="4294967295" type="body"/>
          </p:nvPr>
        </p:nvSpPr>
        <p:spPr>
          <a:xfrm>
            <a:off x="488800" y="15762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리스트 = [값, 값, 값 … ]</a:t>
            </a:r>
            <a:endParaRPr b="1" sz="1800"/>
          </a:p>
        </p:txBody>
      </p:sp>
      <p:cxnSp>
        <p:nvCxnSpPr>
          <p:cNvPr id="618" name="Google Shape;618;p50"/>
          <p:cNvCxnSpPr/>
          <p:nvPr/>
        </p:nvCxnSpPr>
        <p:spPr>
          <a:xfrm flipH="1" rot="10800000">
            <a:off x="598600" y="20299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9" name="Google Shape;619;p50"/>
          <p:cNvSpPr txBox="1"/>
          <p:nvPr>
            <p:ph idx="4294967295" type="body"/>
          </p:nvPr>
        </p:nvSpPr>
        <p:spPr>
          <a:xfrm>
            <a:off x="4701150" y="156570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튜플 = (값, 값, 값 ....)</a:t>
            </a:r>
            <a:endParaRPr sz="1800"/>
          </a:p>
        </p:txBody>
      </p:sp>
      <p:cxnSp>
        <p:nvCxnSpPr>
          <p:cNvPr id="620" name="Google Shape;620;p50"/>
          <p:cNvCxnSpPr/>
          <p:nvPr/>
        </p:nvCxnSpPr>
        <p:spPr>
          <a:xfrm flipH="1" rot="10800000">
            <a:off x="4810950" y="201940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1" name="Google Shape;621;p50"/>
          <p:cNvSpPr txBox="1"/>
          <p:nvPr>
            <p:ph type="title"/>
          </p:nvPr>
        </p:nvSpPr>
        <p:spPr>
          <a:xfrm>
            <a:off x="539625" y="2076925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수정 및 추가 가능</a:t>
            </a:r>
            <a:endParaRPr sz="1200"/>
          </a:p>
        </p:txBody>
      </p:sp>
      <p:sp>
        <p:nvSpPr>
          <p:cNvPr id="622" name="Google Shape;622;p50"/>
          <p:cNvSpPr txBox="1"/>
          <p:nvPr>
            <p:ph type="title"/>
          </p:nvPr>
        </p:nvSpPr>
        <p:spPr>
          <a:xfrm>
            <a:off x="4815950" y="2058650"/>
            <a:ext cx="15711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수정 및 추가 불가능</a:t>
            </a:r>
            <a:endParaRPr sz="1200"/>
          </a:p>
        </p:txBody>
      </p:sp>
      <p:sp>
        <p:nvSpPr>
          <p:cNvPr id="623" name="Google Shape;623;p50"/>
          <p:cNvSpPr txBox="1"/>
          <p:nvPr>
            <p:ph idx="4294967295" type="body"/>
          </p:nvPr>
        </p:nvSpPr>
        <p:spPr>
          <a:xfrm>
            <a:off x="2331750" y="974000"/>
            <a:ext cx="51480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시퀀스 자료형 - 연속된 여러값들을 한 변수에 저장</a:t>
            </a:r>
            <a:endParaRPr sz="1800"/>
          </a:p>
        </p:txBody>
      </p:sp>
      <p:sp>
        <p:nvSpPr>
          <p:cNvPr id="624" name="Google Shape;624;p50"/>
          <p:cNvSpPr txBox="1"/>
          <p:nvPr>
            <p:ph idx="4294967295" type="body"/>
          </p:nvPr>
        </p:nvSpPr>
        <p:spPr>
          <a:xfrm>
            <a:off x="539625" y="2439300"/>
            <a:ext cx="3503100" cy="175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5, 6, 7]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“apple”, 3.14, False]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type(a)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&lt;class ‘list’&gt;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[] # 빈값생성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list() </a:t>
            </a:r>
            <a:r>
              <a:rPr lang="ko-KR" sz="1200"/>
              <a:t># 빈값생성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25" name="Google Shape;625;p50"/>
          <p:cNvSpPr txBox="1"/>
          <p:nvPr>
            <p:ph idx="4294967295" type="body"/>
          </p:nvPr>
        </p:nvSpPr>
        <p:spPr>
          <a:xfrm>
            <a:off x="4815950" y="2419350"/>
            <a:ext cx="3503100" cy="226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(1, 2, 3, 4, 5, 6, 7)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(1, “apple”, 3.14, False)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type(b)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&lt;class ‘tuple’&gt;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() #빈값생성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tuple()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c = 1</a:t>
            </a:r>
            <a:r>
              <a:rPr b="1" lang="ko-KR" sz="1200"/>
              <a:t>,</a:t>
            </a:r>
            <a:r>
              <a:rPr lang="ko-KR" sz="1200"/>
              <a:t> # 요소</a:t>
            </a:r>
            <a:r>
              <a:rPr lang="ko-KR" sz="1200"/>
              <a:t>가 1인 </a:t>
            </a:r>
            <a:r>
              <a:rPr lang="ko-KR" sz="1200"/>
              <a:t>튜플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1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Range 함수</a:t>
            </a:r>
            <a:endParaRPr/>
          </a:p>
        </p:txBody>
      </p:sp>
      <p:sp>
        <p:nvSpPr>
          <p:cNvPr id="632" name="Google Shape;632;p5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633" name="Google Shape;633;p51"/>
          <p:cNvSpPr txBox="1"/>
          <p:nvPr>
            <p:ph idx="4294967295" type="body"/>
          </p:nvPr>
        </p:nvSpPr>
        <p:spPr>
          <a:xfrm>
            <a:off x="488800" y="16524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800"/>
              <a:t>range(횟수)</a:t>
            </a:r>
            <a:endParaRPr b="1" sz="1800"/>
          </a:p>
        </p:txBody>
      </p:sp>
      <p:cxnSp>
        <p:nvCxnSpPr>
          <p:cNvPr id="634" name="Google Shape;634;p51"/>
          <p:cNvCxnSpPr/>
          <p:nvPr/>
        </p:nvCxnSpPr>
        <p:spPr>
          <a:xfrm flipH="1" rot="10800000">
            <a:off x="598600" y="21061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5" name="Google Shape;635;p51"/>
          <p:cNvSpPr txBox="1"/>
          <p:nvPr>
            <p:ph idx="4294967295" type="body"/>
          </p:nvPr>
        </p:nvSpPr>
        <p:spPr>
          <a:xfrm>
            <a:off x="4701150" y="164190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800"/>
              <a:t>range(시작, 끝, </a:t>
            </a:r>
            <a:r>
              <a:rPr b="1" lang="ko-KR" sz="1800"/>
              <a:t>증가폭</a:t>
            </a:r>
            <a:r>
              <a:rPr b="1" lang="ko-KR" sz="1800"/>
              <a:t>)</a:t>
            </a:r>
            <a:endParaRPr sz="1800"/>
          </a:p>
        </p:txBody>
      </p:sp>
      <p:cxnSp>
        <p:nvCxnSpPr>
          <p:cNvPr id="636" name="Google Shape;636;p51"/>
          <p:cNvCxnSpPr/>
          <p:nvPr/>
        </p:nvCxnSpPr>
        <p:spPr>
          <a:xfrm flipH="1" rot="10800000">
            <a:off x="4810950" y="209560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51"/>
          <p:cNvSpPr txBox="1"/>
          <p:nvPr>
            <p:ph idx="4294967295" type="body"/>
          </p:nvPr>
        </p:nvSpPr>
        <p:spPr>
          <a:xfrm>
            <a:off x="2103150" y="974000"/>
            <a:ext cx="5148000" cy="4971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연속된 숫자를 생성하는 함수</a:t>
            </a:r>
            <a:endParaRPr b="1" sz="1800"/>
          </a:p>
        </p:txBody>
      </p:sp>
      <p:sp>
        <p:nvSpPr>
          <p:cNvPr id="638" name="Google Shape;638;p51"/>
          <p:cNvSpPr txBox="1"/>
          <p:nvPr>
            <p:ph idx="4294967295" type="body"/>
          </p:nvPr>
        </p:nvSpPr>
        <p:spPr>
          <a:xfrm>
            <a:off x="539625" y="2134500"/>
            <a:ext cx="3503100" cy="2406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list(range(10))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[0, 1, 2, 3, 4, 5, 6, 7, 8, 9]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list(range(1, 11))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3, 4, 5, 6, 7, 8, 9, 10]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tuple(range(10))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(0, 1, 2, 3, 4, 5, 6, 7, 8, 9)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	</a:t>
            </a:r>
            <a:endParaRPr sz="1200"/>
          </a:p>
        </p:txBody>
      </p:sp>
      <p:sp>
        <p:nvSpPr>
          <p:cNvPr id="639" name="Google Shape;639;p51"/>
          <p:cNvSpPr txBox="1"/>
          <p:nvPr>
            <p:ph idx="4294967295" type="body"/>
          </p:nvPr>
        </p:nvSpPr>
        <p:spPr>
          <a:xfrm>
            <a:off x="4815950" y="2114550"/>
            <a:ext cx="3503100" cy="203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list(range(-10, 10, 2))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[-10, -8, -6, -4, -2, 0, 2, 4, 6, 8]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list(range(5, 0, -1))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[5, 4, 3, 2, 1]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40" name="Google Shape;640;p5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800"/>
              <a:t>기본 자료형 (Data Type)</a:t>
            </a:r>
            <a:endParaRPr sz="1800"/>
          </a:p>
        </p:txBody>
      </p:sp>
      <p:sp>
        <p:nvSpPr>
          <p:cNvPr id="113" name="Google Shape;113;p1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  <p:sp>
        <p:nvSpPr>
          <p:cNvPr id="114" name="Google Shape;114;p16"/>
          <p:cNvSpPr txBox="1"/>
          <p:nvPr>
            <p:ph idx="4294967295" type="body"/>
          </p:nvPr>
        </p:nvSpPr>
        <p:spPr>
          <a:xfrm>
            <a:off x="3201225" y="1177425"/>
            <a:ext cx="3458100" cy="3337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int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float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bool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str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list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tuple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set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dict</a:t>
            </a:r>
            <a:endParaRPr sz="1800"/>
          </a:p>
        </p:txBody>
      </p:sp>
      <p:sp>
        <p:nvSpPr>
          <p:cNvPr id="115" name="Google Shape;115;p16"/>
          <p:cNvSpPr txBox="1"/>
          <p:nvPr>
            <p:ph idx="4294967295" type="body"/>
          </p:nvPr>
        </p:nvSpPr>
        <p:spPr>
          <a:xfrm>
            <a:off x="4572000" y="1177425"/>
            <a:ext cx="2412300" cy="3137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정수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실수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True/False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문자열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리스트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튜플형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집합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800"/>
              <a:t>딕셔너리(dictionary)</a:t>
            </a:r>
            <a:endParaRPr sz="18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52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리스트, 튜플 형변환</a:t>
            </a:r>
            <a:endParaRPr/>
          </a:p>
        </p:txBody>
      </p:sp>
      <p:sp>
        <p:nvSpPr>
          <p:cNvPr id="647" name="Google Shape;647;p5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648" name="Google Shape;648;p52"/>
          <p:cNvSpPr txBox="1"/>
          <p:nvPr>
            <p:ph idx="4294967295" type="body"/>
          </p:nvPr>
        </p:nvSpPr>
        <p:spPr>
          <a:xfrm>
            <a:off x="488800" y="11190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list(튜플)</a:t>
            </a:r>
            <a:endParaRPr b="1" sz="1800"/>
          </a:p>
        </p:txBody>
      </p:sp>
      <p:cxnSp>
        <p:nvCxnSpPr>
          <p:cNvPr id="649" name="Google Shape;649;p52"/>
          <p:cNvCxnSpPr/>
          <p:nvPr/>
        </p:nvCxnSpPr>
        <p:spPr>
          <a:xfrm flipH="1" rot="10800000">
            <a:off x="598600" y="15727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0" name="Google Shape;650;p52"/>
          <p:cNvSpPr txBox="1"/>
          <p:nvPr>
            <p:ph idx="4294967295" type="body"/>
          </p:nvPr>
        </p:nvSpPr>
        <p:spPr>
          <a:xfrm>
            <a:off x="4701150" y="110850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tuple(리스트)</a:t>
            </a:r>
            <a:endParaRPr sz="1800"/>
          </a:p>
        </p:txBody>
      </p:sp>
      <p:cxnSp>
        <p:nvCxnSpPr>
          <p:cNvPr id="651" name="Google Shape;651;p52"/>
          <p:cNvCxnSpPr/>
          <p:nvPr/>
        </p:nvCxnSpPr>
        <p:spPr>
          <a:xfrm flipH="1" rot="10800000">
            <a:off x="4810950" y="156220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2" name="Google Shape;652;p52"/>
          <p:cNvSpPr txBox="1"/>
          <p:nvPr>
            <p:ph idx="4294967295" type="body"/>
          </p:nvPr>
        </p:nvSpPr>
        <p:spPr>
          <a:xfrm>
            <a:off x="539625" y="1601100"/>
            <a:ext cx="3503100" cy="108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tuple(a)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(1, 2, 3, 4, 5)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53" name="Google Shape;653;p52"/>
          <p:cNvSpPr txBox="1"/>
          <p:nvPr>
            <p:ph idx="4294967295" type="body"/>
          </p:nvPr>
        </p:nvSpPr>
        <p:spPr>
          <a:xfrm>
            <a:off x="4721550" y="1540650"/>
            <a:ext cx="3503100" cy="108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(1, 2, 3, 4, 5)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list(a)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3, 4, 5]</a:t>
            </a:r>
            <a:endParaRPr sz="1200"/>
          </a:p>
        </p:txBody>
      </p:sp>
      <p:sp>
        <p:nvSpPr>
          <p:cNvPr id="654" name="Google Shape;654;p52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3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인덱스 접근 #1</a:t>
            </a:r>
            <a:endParaRPr/>
          </a:p>
        </p:txBody>
      </p:sp>
      <p:sp>
        <p:nvSpPr>
          <p:cNvPr id="661" name="Google Shape;661;p5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662" name="Google Shape;662;p53"/>
          <p:cNvSpPr txBox="1"/>
          <p:nvPr>
            <p:ph idx="4294967295" type="body"/>
          </p:nvPr>
        </p:nvSpPr>
        <p:spPr>
          <a:xfrm>
            <a:off x="488800" y="9666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기본접근 및 변경</a:t>
            </a:r>
            <a:endParaRPr b="1" sz="1800"/>
          </a:p>
        </p:txBody>
      </p:sp>
      <p:cxnSp>
        <p:nvCxnSpPr>
          <p:cNvPr id="663" name="Google Shape;663;p53"/>
          <p:cNvCxnSpPr/>
          <p:nvPr/>
        </p:nvCxnSpPr>
        <p:spPr>
          <a:xfrm flipH="1" rot="10800000">
            <a:off x="598600" y="14203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4" name="Google Shape;664;p53"/>
          <p:cNvSpPr txBox="1"/>
          <p:nvPr>
            <p:ph idx="4294967295" type="body"/>
          </p:nvPr>
        </p:nvSpPr>
        <p:spPr>
          <a:xfrm>
            <a:off x="4853550" y="956100"/>
            <a:ext cx="2863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슬라이스</a:t>
            </a:r>
            <a:endParaRPr sz="1800"/>
          </a:p>
        </p:txBody>
      </p:sp>
      <p:cxnSp>
        <p:nvCxnSpPr>
          <p:cNvPr id="665" name="Google Shape;665;p53"/>
          <p:cNvCxnSpPr/>
          <p:nvPr/>
        </p:nvCxnSpPr>
        <p:spPr>
          <a:xfrm flipH="1" rot="10800000">
            <a:off x="4963350" y="140980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6" name="Google Shape;666;p53"/>
          <p:cNvSpPr txBox="1"/>
          <p:nvPr>
            <p:ph idx="4294967295" type="body"/>
          </p:nvPr>
        </p:nvSpPr>
        <p:spPr>
          <a:xfrm>
            <a:off x="539625" y="1372500"/>
            <a:ext cx="2732400" cy="3003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a[2]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a[-1]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5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a[3] = 8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3, 8,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67" name="Google Shape;667;p53"/>
          <p:cNvSpPr txBox="1"/>
          <p:nvPr>
            <p:ph idx="4294967295" type="body"/>
          </p:nvPr>
        </p:nvSpPr>
        <p:spPr>
          <a:xfrm>
            <a:off x="4873950" y="1388250"/>
            <a:ext cx="2496900" cy="309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a[0:4]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3, 4]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a[3:5}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a[1:-2]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[2,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68" name="Google Shape;668;p53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4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인덱스 접근 #2</a:t>
            </a:r>
            <a:endParaRPr/>
          </a:p>
        </p:txBody>
      </p:sp>
      <p:sp>
        <p:nvSpPr>
          <p:cNvPr id="675" name="Google Shape;675;p5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676" name="Google Shape;676;p54"/>
          <p:cNvSpPr txBox="1"/>
          <p:nvPr>
            <p:ph idx="4294967295" type="body"/>
          </p:nvPr>
        </p:nvSpPr>
        <p:spPr>
          <a:xfrm>
            <a:off x="488800" y="9666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증가폭 변경</a:t>
            </a:r>
            <a:endParaRPr b="1" sz="1800"/>
          </a:p>
        </p:txBody>
      </p:sp>
      <p:cxnSp>
        <p:nvCxnSpPr>
          <p:cNvPr id="677" name="Google Shape;677;p54"/>
          <p:cNvCxnSpPr/>
          <p:nvPr/>
        </p:nvCxnSpPr>
        <p:spPr>
          <a:xfrm flipH="1" rot="10800000">
            <a:off x="598600" y="14203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8" name="Google Shape;678;p54"/>
          <p:cNvSpPr txBox="1"/>
          <p:nvPr>
            <p:ph idx="4294967295" type="body"/>
          </p:nvPr>
        </p:nvSpPr>
        <p:spPr>
          <a:xfrm>
            <a:off x="4853550" y="956100"/>
            <a:ext cx="2863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슬라이스 요소할당 </a:t>
            </a:r>
            <a:endParaRPr sz="1800"/>
          </a:p>
        </p:txBody>
      </p:sp>
      <p:cxnSp>
        <p:nvCxnSpPr>
          <p:cNvPr id="679" name="Google Shape;679;p54"/>
          <p:cNvCxnSpPr/>
          <p:nvPr/>
        </p:nvCxnSpPr>
        <p:spPr>
          <a:xfrm flipH="1" rot="10800000">
            <a:off x="4963350" y="140980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0" name="Google Shape;680;p54"/>
          <p:cNvSpPr txBox="1"/>
          <p:nvPr>
            <p:ph idx="4294967295" type="body"/>
          </p:nvPr>
        </p:nvSpPr>
        <p:spPr>
          <a:xfrm>
            <a:off x="539625" y="1372500"/>
            <a:ext cx="2732400" cy="913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5, 6, 7, 8, 9, 10]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a[2: 8: 2]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[3, 5, 7]</a:t>
            </a:r>
            <a:endParaRPr sz="1200"/>
          </a:p>
        </p:txBody>
      </p:sp>
      <p:sp>
        <p:nvSpPr>
          <p:cNvPr id="681" name="Google Shape;681;p54"/>
          <p:cNvSpPr txBox="1"/>
          <p:nvPr>
            <p:ph idx="4294967295" type="body"/>
          </p:nvPr>
        </p:nvSpPr>
        <p:spPr>
          <a:xfrm>
            <a:off x="4873950" y="1388250"/>
            <a:ext cx="2496900" cy="204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a[1:4] = [“a”, “b”, “c”]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a, b, c,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a[1:4] = [“d”, “e”]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d, e, 5]</a:t>
            </a:r>
            <a:endParaRPr sz="1200"/>
          </a:p>
        </p:txBody>
      </p:sp>
      <p:sp>
        <p:nvSpPr>
          <p:cNvPr id="682" name="Google Shape;682;p54"/>
          <p:cNvSpPr txBox="1"/>
          <p:nvPr>
            <p:ph idx="4294967295" type="body"/>
          </p:nvPr>
        </p:nvSpPr>
        <p:spPr>
          <a:xfrm>
            <a:off x="519275" y="24944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끝 인덱스까지 가져오기</a:t>
            </a:r>
            <a:endParaRPr b="1" sz="1800"/>
          </a:p>
        </p:txBody>
      </p:sp>
      <p:cxnSp>
        <p:nvCxnSpPr>
          <p:cNvPr id="683" name="Google Shape;683;p54"/>
          <p:cNvCxnSpPr/>
          <p:nvPr/>
        </p:nvCxnSpPr>
        <p:spPr>
          <a:xfrm flipH="1" rot="10800000">
            <a:off x="629075" y="29481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4" name="Google Shape;684;p54"/>
          <p:cNvSpPr txBox="1"/>
          <p:nvPr>
            <p:ph idx="4294967295" type="body"/>
          </p:nvPr>
        </p:nvSpPr>
        <p:spPr>
          <a:xfrm>
            <a:off x="539625" y="2896500"/>
            <a:ext cx="2732400" cy="1584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5, 6, 7, 8, 9, 10]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a[:3]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a[3:]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[4, 5, 6, 7, 8, 9, 10]</a:t>
            </a:r>
            <a:endParaRPr sz="1200"/>
          </a:p>
        </p:txBody>
      </p:sp>
      <p:sp>
        <p:nvSpPr>
          <p:cNvPr id="685" name="Google Shape;685;p54"/>
          <p:cNvSpPr txBox="1"/>
          <p:nvPr>
            <p:ph idx="4294967295" type="body"/>
          </p:nvPr>
        </p:nvSpPr>
        <p:spPr>
          <a:xfrm>
            <a:off x="4853550" y="3546900"/>
            <a:ext cx="2863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슬라이스 삭제 </a:t>
            </a:r>
            <a:endParaRPr sz="1800"/>
          </a:p>
        </p:txBody>
      </p:sp>
      <p:cxnSp>
        <p:nvCxnSpPr>
          <p:cNvPr id="686" name="Google Shape;686;p54"/>
          <p:cNvCxnSpPr/>
          <p:nvPr/>
        </p:nvCxnSpPr>
        <p:spPr>
          <a:xfrm flipH="1" rot="10800000">
            <a:off x="4963350" y="400060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7" name="Google Shape;687;p54"/>
          <p:cNvSpPr txBox="1"/>
          <p:nvPr>
            <p:ph idx="4294967295" type="body"/>
          </p:nvPr>
        </p:nvSpPr>
        <p:spPr>
          <a:xfrm>
            <a:off x="4873950" y="3979050"/>
            <a:ext cx="2496900" cy="1059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del a[1:4]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5]</a:t>
            </a:r>
            <a:endParaRPr sz="1200"/>
          </a:p>
        </p:txBody>
      </p:sp>
      <p:sp>
        <p:nvSpPr>
          <p:cNvPr id="688" name="Google Shape;688;p5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5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리스트와 튜플 </a:t>
            </a:r>
            <a:r>
              <a:rPr lang="ko-KR"/>
              <a:t>기능</a:t>
            </a:r>
            <a:r>
              <a:rPr lang="ko-KR"/>
              <a:t> #1</a:t>
            </a:r>
            <a:endParaRPr/>
          </a:p>
        </p:txBody>
      </p:sp>
      <p:sp>
        <p:nvSpPr>
          <p:cNvPr id="695" name="Google Shape;695;p5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696" name="Google Shape;696;p55"/>
          <p:cNvSpPr txBox="1"/>
          <p:nvPr>
            <p:ph idx="4294967295" type="body"/>
          </p:nvPr>
        </p:nvSpPr>
        <p:spPr>
          <a:xfrm>
            <a:off x="488800" y="9666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특정값 있는지 확인 in</a:t>
            </a:r>
            <a:endParaRPr b="1" sz="1800"/>
          </a:p>
        </p:txBody>
      </p:sp>
      <p:cxnSp>
        <p:nvCxnSpPr>
          <p:cNvPr id="697" name="Google Shape;697;p55"/>
          <p:cNvCxnSpPr/>
          <p:nvPr/>
        </p:nvCxnSpPr>
        <p:spPr>
          <a:xfrm flipH="1" rot="10800000">
            <a:off x="598600" y="14203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8" name="Google Shape;698;p55"/>
          <p:cNvSpPr txBox="1"/>
          <p:nvPr>
            <p:ph idx="4294967295" type="body"/>
          </p:nvPr>
        </p:nvSpPr>
        <p:spPr>
          <a:xfrm>
            <a:off x="4853550" y="956100"/>
            <a:ext cx="2863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반복하기 *</a:t>
            </a:r>
            <a:endParaRPr sz="1800"/>
          </a:p>
        </p:txBody>
      </p:sp>
      <p:cxnSp>
        <p:nvCxnSpPr>
          <p:cNvPr id="699" name="Google Shape;699;p55"/>
          <p:cNvCxnSpPr/>
          <p:nvPr/>
        </p:nvCxnSpPr>
        <p:spPr>
          <a:xfrm flipH="1" rot="10800000">
            <a:off x="4963350" y="140980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0" name="Google Shape;700;p55"/>
          <p:cNvSpPr txBox="1"/>
          <p:nvPr>
            <p:ph idx="4294967295" type="body"/>
          </p:nvPr>
        </p:nvSpPr>
        <p:spPr>
          <a:xfrm>
            <a:off x="539625" y="1372500"/>
            <a:ext cx="2732400" cy="1539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1 in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6 in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01" name="Google Shape;701;p55"/>
          <p:cNvSpPr txBox="1"/>
          <p:nvPr>
            <p:ph idx="4294967295" type="body"/>
          </p:nvPr>
        </p:nvSpPr>
        <p:spPr>
          <a:xfrm>
            <a:off x="4873950" y="1388250"/>
            <a:ext cx="2496900" cy="108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* 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3, 1, 2, 3, 1, 2, 3]</a:t>
            </a:r>
            <a:endParaRPr sz="1200"/>
          </a:p>
        </p:txBody>
      </p:sp>
      <p:sp>
        <p:nvSpPr>
          <p:cNvPr id="702" name="Google Shape;702;p55"/>
          <p:cNvSpPr txBox="1"/>
          <p:nvPr>
            <p:ph idx="4294967295" type="body"/>
          </p:nvPr>
        </p:nvSpPr>
        <p:spPr>
          <a:xfrm>
            <a:off x="488800" y="28716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연결하기 +</a:t>
            </a:r>
            <a:endParaRPr b="1" sz="1800"/>
          </a:p>
        </p:txBody>
      </p:sp>
      <p:cxnSp>
        <p:nvCxnSpPr>
          <p:cNvPr id="703" name="Google Shape;703;p55"/>
          <p:cNvCxnSpPr/>
          <p:nvPr/>
        </p:nvCxnSpPr>
        <p:spPr>
          <a:xfrm flipH="1" rot="10800000">
            <a:off x="598600" y="33253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4" name="Google Shape;704;p55"/>
          <p:cNvSpPr txBox="1"/>
          <p:nvPr>
            <p:ph idx="4294967295" type="body"/>
          </p:nvPr>
        </p:nvSpPr>
        <p:spPr>
          <a:xfrm>
            <a:off x="539625" y="3277500"/>
            <a:ext cx="2496900" cy="1256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[6, 7, 8, 9]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+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1, 2, 3, 4, 5, 6, 7 ,8, 9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05" name="Google Shape;705;p55"/>
          <p:cNvSpPr txBox="1"/>
          <p:nvPr>
            <p:ph idx="4294967295" type="body"/>
          </p:nvPr>
        </p:nvSpPr>
        <p:spPr>
          <a:xfrm>
            <a:off x="4853550" y="2861100"/>
            <a:ext cx="2863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요소개수 구하기 len()</a:t>
            </a:r>
            <a:endParaRPr sz="1800"/>
          </a:p>
        </p:txBody>
      </p:sp>
      <p:cxnSp>
        <p:nvCxnSpPr>
          <p:cNvPr id="706" name="Google Shape;706;p55"/>
          <p:cNvCxnSpPr/>
          <p:nvPr/>
        </p:nvCxnSpPr>
        <p:spPr>
          <a:xfrm flipH="1" rot="10800000">
            <a:off x="4963350" y="331480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7" name="Google Shape;707;p55"/>
          <p:cNvSpPr txBox="1"/>
          <p:nvPr>
            <p:ph idx="4294967295" type="body"/>
          </p:nvPr>
        </p:nvSpPr>
        <p:spPr>
          <a:xfrm>
            <a:off x="4873950" y="3293250"/>
            <a:ext cx="2496900" cy="108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len(a)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</a:t>
            </a:r>
            <a:endParaRPr sz="1200"/>
          </a:p>
        </p:txBody>
      </p:sp>
      <p:sp>
        <p:nvSpPr>
          <p:cNvPr id="708" name="Google Shape;708;p55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56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 함수 #1</a:t>
            </a:r>
            <a:endParaRPr/>
          </a:p>
        </p:txBody>
      </p:sp>
      <p:sp>
        <p:nvSpPr>
          <p:cNvPr id="715" name="Google Shape;715;p5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716" name="Google Shape;716;p56"/>
          <p:cNvSpPr txBox="1"/>
          <p:nvPr>
            <p:ph idx="4294967295" type="body"/>
          </p:nvPr>
        </p:nvSpPr>
        <p:spPr>
          <a:xfrm>
            <a:off x="488800" y="966650"/>
            <a:ext cx="4474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700"/>
              <a:t>요소 추가하기 append(값), extend(리스트)</a:t>
            </a:r>
            <a:endParaRPr b="1" sz="1700"/>
          </a:p>
        </p:txBody>
      </p:sp>
      <p:cxnSp>
        <p:nvCxnSpPr>
          <p:cNvPr id="717" name="Google Shape;717;p56"/>
          <p:cNvCxnSpPr/>
          <p:nvPr/>
        </p:nvCxnSpPr>
        <p:spPr>
          <a:xfrm>
            <a:off x="598600" y="1426050"/>
            <a:ext cx="3808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8" name="Google Shape;718;p56"/>
          <p:cNvSpPr txBox="1"/>
          <p:nvPr>
            <p:ph idx="4294967295" type="body"/>
          </p:nvPr>
        </p:nvSpPr>
        <p:spPr>
          <a:xfrm>
            <a:off x="4853550" y="956100"/>
            <a:ext cx="31749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700"/>
              <a:t>리스트 요소삭제 pop(인덱스)</a:t>
            </a:r>
            <a:endParaRPr sz="1700"/>
          </a:p>
        </p:txBody>
      </p:sp>
      <p:cxnSp>
        <p:nvCxnSpPr>
          <p:cNvPr id="719" name="Google Shape;719;p56"/>
          <p:cNvCxnSpPr/>
          <p:nvPr/>
        </p:nvCxnSpPr>
        <p:spPr>
          <a:xfrm flipH="1" rot="10800000">
            <a:off x="4963350" y="140980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0" name="Google Shape;720;p56"/>
          <p:cNvSpPr txBox="1"/>
          <p:nvPr>
            <p:ph idx="4294967295" type="body"/>
          </p:nvPr>
        </p:nvSpPr>
        <p:spPr>
          <a:xfrm>
            <a:off x="539625" y="1372500"/>
            <a:ext cx="2732400" cy="1599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a.append(6)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3, 4, 5, 6]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a.extend([7, 8])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3, 4, 5, 6, 7, 8]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21" name="Google Shape;721;p56"/>
          <p:cNvSpPr txBox="1"/>
          <p:nvPr>
            <p:ph idx="4294967295" type="body"/>
          </p:nvPr>
        </p:nvSpPr>
        <p:spPr>
          <a:xfrm>
            <a:off x="4873950" y="1388250"/>
            <a:ext cx="2496900" cy="1473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a.pop(0)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[2,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a.pop()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[2]</a:t>
            </a:r>
            <a:endParaRPr sz="1200"/>
          </a:p>
        </p:txBody>
      </p:sp>
      <p:sp>
        <p:nvSpPr>
          <p:cNvPr id="722" name="Google Shape;722;p56"/>
          <p:cNvSpPr txBox="1"/>
          <p:nvPr>
            <p:ph idx="4294967295" type="body"/>
          </p:nvPr>
        </p:nvSpPr>
        <p:spPr>
          <a:xfrm>
            <a:off x="488800" y="2871650"/>
            <a:ext cx="43851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700"/>
              <a:t>특정 인덱스에 요소추가 insert(인덱스, 값)</a:t>
            </a:r>
            <a:endParaRPr b="1" sz="1700"/>
          </a:p>
        </p:txBody>
      </p:sp>
      <p:cxnSp>
        <p:nvCxnSpPr>
          <p:cNvPr id="723" name="Google Shape;723;p56"/>
          <p:cNvCxnSpPr/>
          <p:nvPr/>
        </p:nvCxnSpPr>
        <p:spPr>
          <a:xfrm>
            <a:off x="598600" y="3331050"/>
            <a:ext cx="405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4" name="Google Shape;724;p56"/>
          <p:cNvSpPr txBox="1"/>
          <p:nvPr>
            <p:ph idx="4294967295" type="body"/>
          </p:nvPr>
        </p:nvSpPr>
        <p:spPr>
          <a:xfrm>
            <a:off x="539625" y="3277500"/>
            <a:ext cx="2496900" cy="1256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a.insert(2, 100)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100, 3]</a:t>
            </a:r>
            <a:endParaRPr sz="1200"/>
          </a:p>
        </p:txBody>
      </p:sp>
      <p:sp>
        <p:nvSpPr>
          <p:cNvPr id="725" name="Google Shape;725;p56"/>
          <p:cNvSpPr txBox="1"/>
          <p:nvPr>
            <p:ph idx="4294967295" type="body"/>
          </p:nvPr>
        </p:nvSpPr>
        <p:spPr>
          <a:xfrm>
            <a:off x="4853550" y="2861100"/>
            <a:ext cx="39246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700"/>
              <a:t>리스트 특정값을 찾아삭제 remove(값)</a:t>
            </a:r>
            <a:endParaRPr sz="1700"/>
          </a:p>
        </p:txBody>
      </p:sp>
      <p:cxnSp>
        <p:nvCxnSpPr>
          <p:cNvPr id="726" name="Google Shape;726;p56"/>
          <p:cNvCxnSpPr/>
          <p:nvPr/>
        </p:nvCxnSpPr>
        <p:spPr>
          <a:xfrm>
            <a:off x="4963350" y="3320500"/>
            <a:ext cx="369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7" name="Google Shape;727;p56"/>
          <p:cNvSpPr txBox="1"/>
          <p:nvPr>
            <p:ph idx="4294967295" type="body"/>
          </p:nvPr>
        </p:nvSpPr>
        <p:spPr>
          <a:xfrm>
            <a:off x="4873950" y="3293250"/>
            <a:ext cx="2496900" cy="108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[100, 200, 300]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a.remove(200)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[100, 300]</a:t>
            </a:r>
            <a:endParaRPr sz="1200"/>
          </a:p>
        </p:txBody>
      </p:sp>
      <p:sp>
        <p:nvSpPr>
          <p:cNvPr id="728" name="Google Shape;728;p5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7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 함</a:t>
            </a:r>
            <a:r>
              <a:rPr lang="ko-KR"/>
              <a:t>수 #</a:t>
            </a:r>
            <a:r>
              <a:rPr lang="ko-KR"/>
              <a:t>2</a:t>
            </a:r>
            <a:endParaRPr/>
          </a:p>
        </p:txBody>
      </p:sp>
      <p:sp>
        <p:nvSpPr>
          <p:cNvPr id="735" name="Google Shape;735;p5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736" name="Google Shape;736;p57"/>
          <p:cNvSpPr txBox="1"/>
          <p:nvPr>
            <p:ph idx="4294967295" type="body"/>
          </p:nvPr>
        </p:nvSpPr>
        <p:spPr>
          <a:xfrm>
            <a:off x="488800" y="966650"/>
            <a:ext cx="4474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특정값의 인덱스 구하기 index(값)</a:t>
            </a:r>
            <a:endParaRPr b="1" sz="1800"/>
          </a:p>
        </p:txBody>
      </p:sp>
      <p:cxnSp>
        <p:nvCxnSpPr>
          <p:cNvPr id="737" name="Google Shape;737;p57"/>
          <p:cNvCxnSpPr/>
          <p:nvPr/>
        </p:nvCxnSpPr>
        <p:spPr>
          <a:xfrm>
            <a:off x="598600" y="1426050"/>
            <a:ext cx="38088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8" name="Google Shape;738;p57"/>
          <p:cNvSpPr txBox="1"/>
          <p:nvPr>
            <p:ph idx="4294967295" type="body"/>
          </p:nvPr>
        </p:nvSpPr>
        <p:spPr>
          <a:xfrm>
            <a:off x="539625" y="3397550"/>
            <a:ext cx="31749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순서 뒤집기 reverse()</a:t>
            </a:r>
            <a:endParaRPr sz="1800"/>
          </a:p>
        </p:txBody>
      </p:sp>
      <p:cxnSp>
        <p:nvCxnSpPr>
          <p:cNvPr id="739" name="Google Shape;739;p57"/>
          <p:cNvCxnSpPr/>
          <p:nvPr/>
        </p:nvCxnSpPr>
        <p:spPr>
          <a:xfrm>
            <a:off x="649425" y="3856950"/>
            <a:ext cx="3840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0" name="Google Shape;740;p57"/>
          <p:cNvSpPr txBox="1"/>
          <p:nvPr>
            <p:ph idx="4294967295" type="body"/>
          </p:nvPr>
        </p:nvSpPr>
        <p:spPr>
          <a:xfrm>
            <a:off x="539625" y="1372500"/>
            <a:ext cx="2732400" cy="98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a.index(3)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2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741" name="Google Shape;741;p57"/>
          <p:cNvSpPr txBox="1"/>
          <p:nvPr>
            <p:ph idx="4294967295" type="body"/>
          </p:nvPr>
        </p:nvSpPr>
        <p:spPr>
          <a:xfrm>
            <a:off x="560025" y="3829700"/>
            <a:ext cx="2496900" cy="1473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a.reverse()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[3, 2, 1]</a:t>
            </a:r>
            <a:endParaRPr sz="1200"/>
          </a:p>
        </p:txBody>
      </p:sp>
      <p:sp>
        <p:nvSpPr>
          <p:cNvPr id="742" name="Google Shape;742;p57"/>
          <p:cNvSpPr txBox="1"/>
          <p:nvPr>
            <p:ph idx="4294967295" type="body"/>
          </p:nvPr>
        </p:nvSpPr>
        <p:spPr>
          <a:xfrm>
            <a:off x="488800" y="2185850"/>
            <a:ext cx="43851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특정값의 개수구하기 count(값)</a:t>
            </a:r>
            <a:endParaRPr b="1" sz="1800"/>
          </a:p>
        </p:txBody>
      </p:sp>
      <p:cxnSp>
        <p:nvCxnSpPr>
          <p:cNvPr id="743" name="Google Shape;743;p57"/>
          <p:cNvCxnSpPr/>
          <p:nvPr/>
        </p:nvCxnSpPr>
        <p:spPr>
          <a:xfrm>
            <a:off x="598600" y="2645250"/>
            <a:ext cx="384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4" name="Google Shape;744;p57"/>
          <p:cNvSpPr txBox="1"/>
          <p:nvPr>
            <p:ph idx="4294967295" type="body"/>
          </p:nvPr>
        </p:nvSpPr>
        <p:spPr>
          <a:xfrm>
            <a:off x="539625" y="2591700"/>
            <a:ext cx="2496900" cy="983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1, 2, 2, 2, 3, 3]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a.count(2)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</a:t>
            </a:r>
            <a:endParaRPr sz="1200"/>
          </a:p>
        </p:txBody>
      </p:sp>
      <p:sp>
        <p:nvSpPr>
          <p:cNvPr id="745" name="Google Shape;745;p57"/>
          <p:cNvSpPr txBox="1"/>
          <p:nvPr>
            <p:ph idx="4294967295" type="body"/>
          </p:nvPr>
        </p:nvSpPr>
        <p:spPr>
          <a:xfrm>
            <a:off x="4853550" y="1032300"/>
            <a:ext cx="4290600" cy="7641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정렬하기(오름차순) sort(), sort(reverse=False)</a:t>
            </a:r>
            <a:endParaRPr sz="1800"/>
          </a:p>
        </p:txBody>
      </p:sp>
      <p:cxnSp>
        <p:nvCxnSpPr>
          <p:cNvPr id="746" name="Google Shape;746;p57"/>
          <p:cNvCxnSpPr/>
          <p:nvPr/>
        </p:nvCxnSpPr>
        <p:spPr>
          <a:xfrm>
            <a:off x="4963350" y="1772250"/>
            <a:ext cx="369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7" name="Google Shape;747;p57"/>
          <p:cNvSpPr txBox="1"/>
          <p:nvPr>
            <p:ph idx="4294967295" type="body"/>
          </p:nvPr>
        </p:nvSpPr>
        <p:spPr>
          <a:xfrm>
            <a:off x="4873950" y="1769250"/>
            <a:ext cx="2496900" cy="108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[3, 2, 1, 4]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a.sort()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3, 4]</a:t>
            </a:r>
            <a:endParaRPr sz="1200"/>
          </a:p>
        </p:txBody>
      </p:sp>
      <p:sp>
        <p:nvSpPr>
          <p:cNvPr id="748" name="Google Shape;748;p5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  <p:sp>
        <p:nvSpPr>
          <p:cNvPr id="749" name="Google Shape;749;p57"/>
          <p:cNvSpPr txBox="1"/>
          <p:nvPr>
            <p:ph idx="4294967295" type="body"/>
          </p:nvPr>
        </p:nvSpPr>
        <p:spPr>
          <a:xfrm>
            <a:off x="4853550" y="2784900"/>
            <a:ext cx="42906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정렬하기(내림차순) sort(reverse=True)</a:t>
            </a:r>
            <a:endParaRPr sz="1800"/>
          </a:p>
        </p:txBody>
      </p:sp>
      <p:cxnSp>
        <p:nvCxnSpPr>
          <p:cNvPr id="750" name="Google Shape;750;p57"/>
          <p:cNvCxnSpPr/>
          <p:nvPr/>
        </p:nvCxnSpPr>
        <p:spPr>
          <a:xfrm>
            <a:off x="4963350" y="3259900"/>
            <a:ext cx="369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1" name="Google Shape;751;p57"/>
          <p:cNvSpPr txBox="1"/>
          <p:nvPr>
            <p:ph idx="4294967295" type="body"/>
          </p:nvPr>
        </p:nvSpPr>
        <p:spPr>
          <a:xfrm>
            <a:off x="4873950" y="3293250"/>
            <a:ext cx="2496900" cy="108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[3, 2, 1, 4]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a.sort(reverse=True)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[4, 3, 2, 1]</a:t>
            </a:r>
            <a:endParaRPr sz="12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58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 할당과 복사</a:t>
            </a:r>
            <a:endParaRPr/>
          </a:p>
        </p:txBody>
      </p:sp>
      <p:sp>
        <p:nvSpPr>
          <p:cNvPr id="758" name="Google Shape;758;p5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759" name="Google Shape;759;p58"/>
          <p:cNvSpPr txBox="1"/>
          <p:nvPr>
            <p:ph idx="4294967295" type="body"/>
          </p:nvPr>
        </p:nvSpPr>
        <p:spPr>
          <a:xfrm>
            <a:off x="644250" y="1943400"/>
            <a:ext cx="2349300" cy="2366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is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b[0] 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[10, 2, 3, 4, 5]</a:t>
            </a:r>
            <a:endParaRPr sz="1200"/>
          </a:p>
        </p:txBody>
      </p:sp>
      <p:sp>
        <p:nvSpPr>
          <p:cNvPr id="760" name="Google Shape;760;p58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  <p:sp>
        <p:nvSpPr>
          <p:cNvPr id="761" name="Google Shape;761;p58"/>
          <p:cNvSpPr txBox="1"/>
          <p:nvPr>
            <p:ph idx="4294967295" type="body"/>
          </p:nvPr>
        </p:nvSpPr>
        <p:spPr>
          <a:xfrm>
            <a:off x="3189325" y="1042850"/>
            <a:ext cx="3525300" cy="541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</a:rPr>
              <a:t>실제 값들의 복사가 일어나지 않음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762" name="Google Shape;762;p58"/>
          <p:cNvSpPr txBox="1"/>
          <p:nvPr>
            <p:ph idx="4294967295" type="body"/>
          </p:nvPr>
        </p:nvSpPr>
        <p:spPr>
          <a:xfrm>
            <a:off x="3881225" y="1897675"/>
            <a:ext cx="340200" cy="482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2400"/>
              <a:t>a</a:t>
            </a:r>
            <a:endParaRPr sz="2400"/>
          </a:p>
        </p:txBody>
      </p:sp>
      <p:sp>
        <p:nvSpPr>
          <p:cNvPr id="763" name="Google Shape;763;p58"/>
          <p:cNvSpPr/>
          <p:nvPr/>
        </p:nvSpPr>
        <p:spPr>
          <a:xfrm>
            <a:off x="5410200" y="20415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10</a:t>
            </a:r>
            <a:endParaRPr/>
          </a:p>
        </p:txBody>
      </p:sp>
      <p:sp>
        <p:nvSpPr>
          <p:cNvPr id="764" name="Google Shape;764;p58"/>
          <p:cNvSpPr/>
          <p:nvPr/>
        </p:nvSpPr>
        <p:spPr>
          <a:xfrm>
            <a:off x="5867400" y="20415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2</a:t>
            </a:r>
            <a:endParaRPr/>
          </a:p>
        </p:txBody>
      </p:sp>
      <p:sp>
        <p:nvSpPr>
          <p:cNvPr id="765" name="Google Shape;765;p58"/>
          <p:cNvSpPr/>
          <p:nvPr/>
        </p:nvSpPr>
        <p:spPr>
          <a:xfrm>
            <a:off x="6324600" y="20415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3</a:t>
            </a:r>
            <a:endParaRPr/>
          </a:p>
        </p:txBody>
      </p:sp>
      <p:sp>
        <p:nvSpPr>
          <p:cNvPr id="766" name="Google Shape;766;p58"/>
          <p:cNvSpPr/>
          <p:nvPr/>
        </p:nvSpPr>
        <p:spPr>
          <a:xfrm>
            <a:off x="6781800" y="20415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4</a:t>
            </a:r>
            <a:endParaRPr/>
          </a:p>
        </p:txBody>
      </p:sp>
      <p:sp>
        <p:nvSpPr>
          <p:cNvPr id="767" name="Google Shape;767;p58"/>
          <p:cNvSpPr/>
          <p:nvPr/>
        </p:nvSpPr>
        <p:spPr>
          <a:xfrm>
            <a:off x="7239000" y="20415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5</a:t>
            </a:r>
            <a:endParaRPr/>
          </a:p>
        </p:txBody>
      </p:sp>
      <p:cxnSp>
        <p:nvCxnSpPr>
          <p:cNvPr id="768" name="Google Shape;768;p58"/>
          <p:cNvCxnSpPr/>
          <p:nvPr/>
        </p:nvCxnSpPr>
        <p:spPr>
          <a:xfrm flipH="1" rot="10800000">
            <a:off x="4367775" y="2243200"/>
            <a:ext cx="823200" cy="3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9" name="Google Shape;769;p58"/>
          <p:cNvSpPr txBox="1"/>
          <p:nvPr>
            <p:ph idx="4294967295" type="body"/>
          </p:nvPr>
        </p:nvSpPr>
        <p:spPr>
          <a:xfrm>
            <a:off x="3881225" y="2659675"/>
            <a:ext cx="340200" cy="482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2400"/>
              <a:t>b</a:t>
            </a:r>
            <a:endParaRPr sz="2400"/>
          </a:p>
        </p:txBody>
      </p:sp>
      <p:cxnSp>
        <p:nvCxnSpPr>
          <p:cNvPr id="770" name="Google Shape;770;p58"/>
          <p:cNvCxnSpPr/>
          <p:nvPr/>
        </p:nvCxnSpPr>
        <p:spPr>
          <a:xfrm flipH="1" rot="10800000">
            <a:off x="4386075" y="2365275"/>
            <a:ext cx="786300" cy="63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59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 할당과 복사</a:t>
            </a:r>
            <a:endParaRPr/>
          </a:p>
        </p:txBody>
      </p:sp>
      <p:sp>
        <p:nvSpPr>
          <p:cNvPr id="777" name="Google Shape;777;p5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778" name="Google Shape;778;p59"/>
          <p:cNvSpPr txBox="1"/>
          <p:nvPr>
            <p:ph idx="4294967295" type="body"/>
          </p:nvPr>
        </p:nvSpPr>
        <p:spPr>
          <a:xfrm>
            <a:off x="644250" y="1943400"/>
            <a:ext cx="2349300" cy="23664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a.copy()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is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b[0] 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[1, 2, 3, 4, 5]</a:t>
            </a:r>
            <a:endParaRPr sz="1200"/>
          </a:p>
        </p:txBody>
      </p:sp>
      <p:sp>
        <p:nvSpPr>
          <p:cNvPr id="779" name="Google Shape;779;p59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  <p:sp>
        <p:nvSpPr>
          <p:cNvPr id="780" name="Google Shape;780;p59"/>
          <p:cNvSpPr txBox="1"/>
          <p:nvPr>
            <p:ph idx="4294967295" type="body"/>
          </p:nvPr>
        </p:nvSpPr>
        <p:spPr>
          <a:xfrm>
            <a:off x="3189325" y="1042850"/>
            <a:ext cx="3525300" cy="541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</a:rPr>
              <a:t>copy() 함수로 실제 값들을 복사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781" name="Google Shape;781;p59"/>
          <p:cNvSpPr txBox="1"/>
          <p:nvPr>
            <p:ph idx="4294967295" type="body"/>
          </p:nvPr>
        </p:nvSpPr>
        <p:spPr>
          <a:xfrm>
            <a:off x="3881225" y="1973875"/>
            <a:ext cx="340200" cy="482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2400"/>
              <a:t>a</a:t>
            </a:r>
            <a:endParaRPr sz="2400"/>
          </a:p>
        </p:txBody>
      </p:sp>
      <p:sp>
        <p:nvSpPr>
          <p:cNvPr id="782" name="Google Shape;782;p59"/>
          <p:cNvSpPr/>
          <p:nvPr/>
        </p:nvSpPr>
        <p:spPr>
          <a:xfrm>
            <a:off x="5410200" y="2117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1</a:t>
            </a:r>
            <a:endParaRPr/>
          </a:p>
        </p:txBody>
      </p:sp>
      <p:sp>
        <p:nvSpPr>
          <p:cNvPr id="783" name="Google Shape;783;p59"/>
          <p:cNvSpPr/>
          <p:nvPr/>
        </p:nvSpPr>
        <p:spPr>
          <a:xfrm>
            <a:off x="5867400" y="2117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2</a:t>
            </a:r>
            <a:endParaRPr/>
          </a:p>
        </p:txBody>
      </p:sp>
      <p:sp>
        <p:nvSpPr>
          <p:cNvPr id="784" name="Google Shape;784;p59"/>
          <p:cNvSpPr/>
          <p:nvPr/>
        </p:nvSpPr>
        <p:spPr>
          <a:xfrm>
            <a:off x="6324600" y="2117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3</a:t>
            </a:r>
            <a:endParaRPr/>
          </a:p>
        </p:txBody>
      </p:sp>
      <p:sp>
        <p:nvSpPr>
          <p:cNvPr id="785" name="Google Shape;785;p59"/>
          <p:cNvSpPr/>
          <p:nvPr/>
        </p:nvSpPr>
        <p:spPr>
          <a:xfrm>
            <a:off x="6781800" y="2117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4</a:t>
            </a:r>
            <a:endParaRPr/>
          </a:p>
        </p:txBody>
      </p:sp>
      <p:sp>
        <p:nvSpPr>
          <p:cNvPr id="786" name="Google Shape;786;p59"/>
          <p:cNvSpPr/>
          <p:nvPr/>
        </p:nvSpPr>
        <p:spPr>
          <a:xfrm>
            <a:off x="7239000" y="2117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5</a:t>
            </a:r>
            <a:endParaRPr/>
          </a:p>
        </p:txBody>
      </p:sp>
      <p:cxnSp>
        <p:nvCxnSpPr>
          <p:cNvPr id="787" name="Google Shape;787;p59"/>
          <p:cNvCxnSpPr/>
          <p:nvPr/>
        </p:nvCxnSpPr>
        <p:spPr>
          <a:xfrm>
            <a:off x="4389125" y="2310375"/>
            <a:ext cx="801900" cy="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8" name="Google Shape;788;p59"/>
          <p:cNvSpPr txBox="1"/>
          <p:nvPr>
            <p:ph idx="4294967295" type="body"/>
          </p:nvPr>
        </p:nvSpPr>
        <p:spPr>
          <a:xfrm>
            <a:off x="3881225" y="2735875"/>
            <a:ext cx="340200" cy="482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2400"/>
              <a:t>b</a:t>
            </a:r>
            <a:endParaRPr sz="2400"/>
          </a:p>
        </p:txBody>
      </p:sp>
      <p:cxnSp>
        <p:nvCxnSpPr>
          <p:cNvPr id="789" name="Google Shape;789;p59"/>
          <p:cNvCxnSpPr/>
          <p:nvPr/>
        </p:nvCxnSpPr>
        <p:spPr>
          <a:xfrm>
            <a:off x="4386075" y="3072375"/>
            <a:ext cx="8352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0" name="Google Shape;790;p59"/>
          <p:cNvSpPr/>
          <p:nvPr/>
        </p:nvSpPr>
        <p:spPr>
          <a:xfrm>
            <a:off x="5410200" y="2879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10</a:t>
            </a:r>
            <a:endParaRPr/>
          </a:p>
        </p:txBody>
      </p:sp>
      <p:sp>
        <p:nvSpPr>
          <p:cNvPr id="791" name="Google Shape;791;p59"/>
          <p:cNvSpPr/>
          <p:nvPr/>
        </p:nvSpPr>
        <p:spPr>
          <a:xfrm>
            <a:off x="5867400" y="2879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2</a:t>
            </a:r>
            <a:endParaRPr/>
          </a:p>
        </p:txBody>
      </p:sp>
      <p:sp>
        <p:nvSpPr>
          <p:cNvPr id="792" name="Google Shape;792;p59"/>
          <p:cNvSpPr/>
          <p:nvPr/>
        </p:nvSpPr>
        <p:spPr>
          <a:xfrm>
            <a:off x="6324600" y="2879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3</a:t>
            </a:r>
            <a:endParaRPr/>
          </a:p>
        </p:txBody>
      </p:sp>
      <p:sp>
        <p:nvSpPr>
          <p:cNvPr id="793" name="Google Shape;793;p59"/>
          <p:cNvSpPr/>
          <p:nvPr/>
        </p:nvSpPr>
        <p:spPr>
          <a:xfrm>
            <a:off x="6781800" y="2879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4</a:t>
            </a:r>
            <a:endParaRPr/>
          </a:p>
        </p:txBody>
      </p:sp>
      <p:sp>
        <p:nvSpPr>
          <p:cNvPr id="794" name="Google Shape;794;p59"/>
          <p:cNvSpPr/>
          <p:nvPr/>
        </p:nvSpPr>
        <p:spPr>
          <a:xfrm>
            <a:off x="7239000" y="2879750"/>
            <a:ext cx="393300" cy="36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5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60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 할당과 복사</a:t>
            </a:r>
            <a:endParaRPr/>
          </a:p>
        </p:txBody>
      </p:sp>
      <p:sp>
        <p:nvSpPr>
          <p:cNvPr id="801" name="Google Shape;801;p6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802" name="Google Shape;802;p6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  <p:sp>
        <p:nvSpPr>
          <p:cNvPr id="803" name="Google Shape;803;p60"/>
          <p:cNvSpPr txBox="1"/>
          <p:nvPr>
            <p:ph idx="4294967295" type="body"/>
          </p:nvPr>
        </p:nvSpPr>
        <p:spPr>
          <a:xfrm>
            <a:off x="3189325" y="1042850"/>
            <a:ext cx="3525300" cy="541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</a:rPr>
              <a:t>copy() 함수로 실제 값들을 복사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804" name="Google Shape;804;p60"/>
          <p:cNvSpPr/>
          <p:nvPr/>
        </p:nvSpPr>
        <p:spPr>
          <a:xfrm>
            <a:off x="2138150" y="1707875"/>
            <a:ext cx="4316100" cy="31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0x04</a:t>
            </a:r>
            <a:endParaRPr/>
          </a:p>
        </p:txBody>
      </p:sp>
      <p:sp>
        <p:nvSpPr>
          <p:cNvPr id="805" name="Google Shape;805;p60"/>
          <p:cNvSpPr txBox="1"/>
          <p:nvPr/>
        </p:nvSpPr>
        <p:spPr>
          <a:xfrm>
            <a:off x="483225" y="1646113"/>
            <a:ext cx="38130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0x00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06" name="Google Shape;806;p60"/>
          <p:cNvSpPr txBox="1"/>
          <p:nvPr/>
        </p:nvSpPr>
        <p:spPr>
          <a:xfrm>
            <a:off x="483225" y="2303650"/>
            <a:ext cx="701700" cy="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07" name="Google Shape;807;p60"/>
          <p:cNvSpPr/>
          <p:nvPr/>
        </p:nvSpPr>
        <p:spPr>
          <a:xfrm>
            <a:off x="2118275" y="2152775"/>
            <a:ext cx="4316100" cy="31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1</a:t>
            </a:r>
            <a:endParaRPr/>
          </a:p>
        </p:txBody>
      </p:sp>
      <p:sp>
        <p:nvSpPr>
          <p:cNvPr id="808" name="Google Shape;808;p60"/>
          <p:cNvSpPr txBox="1"/>
          <p:nvPr/>
        </p:nvSpPr>
        <p:spPr>
          <a:xfrm>
            <a:off x="483225" y="2089175"/>
            <a:ext cx="38130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0x04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09" name="Google Shape;809;p60"/>
          <p:cNvSpPr/>
          <p:nvPr/>
        </p:nvSpPr>
        <p:spPr>
          <a:xfrm>
            <a:off x="2118275" y="2661275"/>
            <a:ext cx="4316100" cy="31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2</a:t>
            </a:r>
            <a:endParaRPr/>
          </a:p>
        </p:txBody>
      </p:sp>
      <p:sp>
        <p:nvSpPr>
          <p:cNvPr id="810" name="Google Shape;810;p60"/>
          <p:cNvSpPr txBox="1"/>
          <p:nvPr/>
        </p:nvSpPr>
        <p:spPr>
          <a:xfrm>
            <a:off x="483225" y="2597675"/>
            <a:ext cx="38130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0x08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11" name="Google Shape;811;p60"/>
          <p:cNvSpPr/>
          <p:nvPr/>
        </p:nvSpPr>
        <p:spPr>
          <a:xfrm>
            <a:off x="2118275" y="3169775"/>
            <a:ext cx="4316100" cy="31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0x16</a:t>
            </a:r>
            <a:endParaRPr/>
          </a:p>
        </p:txBody>
      </p:sp>
      <p:sp>
        <p:nvSpPr>
          <p:cNvPr id="812" name="Google Shape;812;p60"/>
          <p:cNvSpPr txBox="1"/>
          <p:nvPr/>
        </p:nvSpPr>
        <p:spPr>
          <a:xfrm>
            <a:off x="483225" y="3106175"/>
            <a:ext cx="38130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0x12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13" name="Google Shape;813;p60"/>
          <p:cNvSpPr/>
          <p:nvPr/>
        </p:nvSpPr>
        <p:spPr>
          <a:xfrm>
            <a:off x="2118275" y="3678275"/>
            <a:ext cx="4316100" cy="31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3</a:t>
            </a:r>
            <a:endParaRPr/>
          </a:p>
        </p:txBody>
      </p:sp>
      <p:sp>
        <p:nvSpPr>
          <p:cNvPr id="814" name="Google Shape;814;p60"/>
          <p:cNvSpPr txBox="1"/>
          <p:nvPr/>
        </p:nvSpPr>
        <p:spPr>
          <a:xfrm>
            <a:off x="483225" y="3614675"/>
            <a:ext cx="38130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0x16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15" name="Google Shape;815;p60"/>
          <p:cNvSpPr/>
          <p:nvPr/>
        </p:nvSpPr>
        <p:spPr>
          <a:xfrm>
            <a:off x="2118275" y="4186775"/>
            <a:ext cx="4316100" cy="31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4</a:t>
            </a:r>
            <a:endParaRPr/>
          </a:p>
        </p:txBody>
      </p:sp>
      <p:sp>
        <p:nvSpPr>
          <p:cNvPr id="816" name="Google Shape;816;p60"/>
          <p:cNvSpPr txBox="1"/>
          <p:nvPr/>
        </p:nvSpPr>
        <p:spPr>
          <a:xfrm>
            <a:off x="483225" y="4123175"/>
            <a:ext cx="38130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0x20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17" name="Google Shape;817;p60"/>
          <p:cNvSpPr txBox="1"/>
          <p:nvPr/>
        </p:nvSpPr>
        <p:spPr>
          <a:xfrm>
            <a:off x="6314700" y="979725"/>
            <a:ext cx="26007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Nanum Gothic"/>
                <a:ea typeface="Nanum Gothic"/>
                <a:cs typeface="Nanum Gothic"/>
                <a:sym typeface="Nanum Gothic"/>
              </a:rPr>
              <a:t>list1 = [[1,2], [3,4]]</a:t>
            </a: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18" name="Google Shape;818;p60"/>
          <p:cNvSpPr txBox="1"/>
          <p:nvPr/>
        </p:nvSpPr>
        <p:spPr>
          <a:xfrm>
            <a:off x="6757900" y="1545650"/>
            <a:ext cx="20787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list1 = 0x00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19" name="Google Shape;819;p60"/>
          <p:cNvSpPr txBox="1"/>
          <p:nvPr/>
        </p:nvSpPr>
        <p:spPr>
          <a:xfrm>
            <a:off x="403775" y="1301488"/>
            <a:ext cx="1476300" cy="1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list1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20" name="Google Shape;820;p60"/>
          <p:cNvSpPr/>
          <p:nvPr/>
        </p:nvSpPr>
        <p:spPr>
          <a:xfrm>
            <a:off x="2138150" y="1323438"/>
            <a:ext cx="4316100" cy="31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0x00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61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다차원 리스트와 튜플</a:t>
            </a:r>
            <a:endParaRPr/>
          </a:p>
        </p:txBody>
      </p:sp>
      <p:sp>
        <p:nvSpPr>
          <p:cNvPr id="827" name="Google Shape;827;p6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828" name="Google Shape;828;p6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  <p:sp>
        <p:nvSpPr>
          <p:cNvPr id="829" name="Google Shape;829;p61"/>
          <p:cNvSpPr txBox="1"/>
          <p:nvPr>
            <p:ph idx="4294967295" type="body"/>
          </p:nvPr>
        </p:nvSpPr>
        <p:spPr>
          <a:xfrm>
            <a:off x="766175" y="1052000"/>
            <a:ext cx="33609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리스트 = [[값, 값], [값, 값] … ]</a:t>
            </a:r>
            <a:endParaRPr b="1" sz="1800"/>
          </a:p>
        </p:txBody>
      </p:sp>
      <p:sp>
        <p:nvSpPr>
          <p:cNvPr id="830" name="Google Shape;830;p61"/>
          <p:cNvSpPr txBox="1"/>
          <p:nvPr>
            <p:ph idx="4294967295" type="body"/>
          </p:nvPr>
        </p:nvSpPr>
        <p:spPr>
          <a:xfrm>
            <a:off x="5170550" y="1052000"/>
            <a:ext cx="33609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튜</a:t>
            </a:r>
            <a:r>
              <a:rPr b="1" lang="ko-KR" sz="1800"/>
              <a:t>플 = ((값, 값), (값, 값) … )</a:t>
            </a:r>
            <a:endParaRPr b="1" sz="1800"/>
          </a:p>
        </p:txBody>
      </p:sp>
      <p:cxnSp>
        <p:nvCxnSpPr>
          <p:cNvPr id="831" name="Google Shape;831;p61"/>
          <p:cNvCxnSpPr/>
          <p:nvPr/>
        </p:nvCxnSpPr>
        <p:spPr>
          <a:xfrm flipH="1" rot="10800000">
            <a:off x="903400" y="14965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2" name="Google Shape;832;p61"/>
          <p:cNvSpPr txBox="1"/>
          <p:nvPr>
            <p:ph idx="4294967295" type="body"/>
          </p:nvPr>
        </p:nvSpPr>
        <p:spPr>
          <a:xfrm>
            <a:off x="844425" y="1448700"/>
            <a:ext cx="2732400" cy="43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[[1, 2], [3, 4], [5, 6]]</a:t>
            </a:r>
            <a:endParaRPr sz="1200"/>
          </a:p>
        </p:txBody>
      </p:sp>
      <p:cxnSp>
        <p:nvCxnSpPr>
          <p:cNvPr id="833" name="Google Shape;833;p61"/>
          <p:cNvCxnSpPr/>
          <p:nvPr/>
        </p:nvCxnSpPr>
        <p:spPr>
          <a:xfrm flipH="1" rot="10800000">
            <a:off x="5246800" y="14965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4" name="Google Shape;834;p61"/>
          <p:cNvSpPr txBox="1"/>
          <p:nvPr>
            <p:ph idx="4294967295" type="body"/>
          </p:nvPr>
        </p:nvSpPr>
        <p:spPr>
          <a:xfrm>
            <a:off x="5187825" y="1448700"/>
            <a:ext cx="2732400" cy="43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((1, 2), (3, 4), (5, 6))</a:t>
            </a:r>
            <a:endParaRPr sz="1200"/>
          </a:p>
        </p:txBody>
      </p:sp>
      <p:sp>
        <p:nvSpPr>
          <p:cNvPr id="835" name="Google Shape;835;p61"/>
          <p:cNvSpPr txBox="1"/>
          <p:nvPr>
            <p:ph idx="4294967295" type="body"/>
          </p:nvPr>
        </p:nvSpPr>
        <p:spPr>
          <a:xfrm>
            <a:off x="3356975" y="2118800"/>
            <a:ext cx="33609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접근시 리스트[큰인덱스][작은인덱스]</a:t>
            </a:r>
            <a:endParaRPr b="1" sz="1200"/>
          </a:p>
        </p:txBody>
      </p:sp>
      <p:sp>
        <p:nvSpPr>
          <p:cNvPr id="836" name="Google Shape;836;p61"/>
          <p:cNvSpPr txBox="1"/>
          <p:nvPr>
            <p:ph idx="4294967295" type="body"/>
          </p:nvPr>
        </p:nvSpPr>
        <p:spPr>
          <a:xfrm>
            <a:off x="3359025" y="2515500"/>
            <a:ext cx="2732400" cy="1705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a[0][1]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2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a[2][0]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자료형 (Data Type)</a:t>
            </a:r>
            <a:endParaRPr/>
          </a:p>
        </p:txBody>
      </p:sp>
      <p:sp>
        <p:nvSpPr>
          <p:cNvPr id="122" name="Google Shape;122;p1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3장 산술연산</a:t>
            </a:r>
            <a:endParaRPr/>
          </a:p>
        </p:txBody>
      </p:sp>
      <p:sp>
        <p:nvSpPr>
          <p:cNvPr id="123" name="Google Shape;123;p1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01-1. Integer &amp; Float &amp; Bool.ipynb </a:t>
            </a:r>
            <a:endParaRPr sz="1000"/>
          </a:p>
        </p:txBody>
      </p:sp>
      <p:sp>
        <p:nvSpPr>
          <p:cNvPr id="124" name="Google Shape;124;p17"/>
          <p:cNvSpPr txBox="1"/>
          <p:nvPr>
            <p:ph idx="4294967295" type="body"/>
          </p:nvPr>
        </p:nvSpPr>
        <p:spPr>
          <a:xfrm>
            <a:off x="7347550" y="1449675"/>
            <a:ext cx="17214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정수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실수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True/False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문자열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리스트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튜플형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집합</a:t>
            </a:r>
            <a:endParaRPr sz="1200">
              <a:solidFill>
                <a:srgbClr val="B7B7B7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B7B7B7"/>
                </a:solidFill>
              </a:rPr>
              <a:t>dictionary</a:t>
            </a:r>
            <a:endParaRPr sz="1200">
              <a:solidFill>
                <a:srgbClr val="B7B7B7"/>
              </a:solidFill>
            </a:endParaRPr>
          </a:p>
        </p:txBody>
      </p:sp>
      <p:sp>
        <p:nvSpPr>
          <p:cNvPr id="125" name="Google Shape;125;p17"/>
          <p:cNvSpPr txBox="1"/>
          <p:nvPr>
            <p:ph idx="4294967295" type="body"/>
          </p:nvPr>
        </p:nvSpPr>
        <p:spPr>
          <a:xfrm>
            <a:off x="6940875" y="1449675"/>
            <a:ext cx="753300" cy="26049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int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float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bool</a:t>
            </a:r>
            <a:endParaRPr b="1"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str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list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tuple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set</a:t>
            </a:r>
            <a:endParaRPr sz="1200">
              <a:solidFill>
                <a:srgbClr val="D9D9D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D9D9D9"/>
                </a:solidFill>
              </a:rPr>
              <a:t>dict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6769500" y="1088925"/>
            <a:ext cx="15264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latin typeface="Nanum Gothic"/>
                <a:ea typeface="Nanum Gothic"/>
                <a:cs typeface="Nanum Gothic"/>
                <a:sym typeface="Nanum Gothic"/>
              </a:rPr>
              <a:t>자료형</a:t>
            </a:r>
            <a:endParaRPr b="1"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7" name="Google Shape;127;p17"/>
          <p:cNvSpPr txBox="1"/>
          <p:nvPr>
            <p:ph idx="4294967295" type="body"/>
          </p:nvPr>
        </p:nvSpPr>
        <p:spPr>
          <a:xfrm>
            <a:off x="177225" y="1044750"/>
            <a:ext cx="2197500" cy="305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i="1" lang="ko-KR" sz="1200"/>
              <a:t># 정수</a:t>
            </a:r>
            <a:endParaRPr i="1"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&gt;&gt;&gt;</a:t>
            </a:r>
            <a:r>
              <a:rPr lang="ko-KR" sz="1100"/>
              <a:t> </a:t>
            </a:r>
            <a:r>
              <a:rPr lang="ko-KR" sz="1200"/>
              <a:t> </a:t>
            </a:r>
            <a:r>
              <a:rPr b="1" lang="ko-KR" sz="1200"/>
              <a:t>type</a:t>
            </a:r>
            <a:r>
              <a:rPr lang="ko-KR" sz="1200"/>
              <a:t>(10) </a:t>
            </a:r>
            <a:endParaRPr i="1" sz="11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int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i="1" lang="ko-KR" sz="1200"/>
              <a:t># 실수</a:t>
            </a:r>
            <a:endParaRPr i="1"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&gt;&gt;&gt;</a:t>
            </a:r>
            <a:r>
              <a:rPr lang="ko-KR" sz="1100"/>
              <a:t> </a:t>
            </a:r>
            <a:r>
              <a:rPr lang="ko-KR" sz="1200"/>
              <a:t> </a:t>
            </a:r>
            <a:r>
              <a:rPr b="1" lang="ko-KR" sz="1200"/>
              <a:t>type</a:t>
            </a:r>
            <a:r>
              <a:rPr lang="ko-KR" sz="1200"/>
              <a:t>(10.0) </a:t>
            </a:r>
            <a:endParaRPr i="1" sz="11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float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i="1" lang="ko-KR" sz="1200"/>
              <a:t># bool</a:t>
            </a:r>
            <a:endParaRPr i="1"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&gt;&gt;&gt;</a:t>
            </a:r>
            <a:r>
              <a:rPr lang="ko-KR" sz="1100"/>
              <a:t> </a:t>
            </a:r>
            <a:r>
              <a:rPr lang="ko-KR" sz="1200"/>
              <a:t> </a:t>
            </a:r>
            <a:r>
              <a:rPr b="1" lang="ko-KR" sz="1200"/>
              <a:t>type</a:t>
            </a:r>
            <a:r>
              <a:rPr lang="ko-KR" sz="1200"/>
              <a:t>(True) </a:t>
            </a:r>
            <a:endParaRPr i="1" sz="11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bool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8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28" name="Google Shape;128;p17"/>
          <p:cNvSpPr txBox="1"/>
          <p:nvPr>
            <p:ph idx="4294967295" type="body"/>
          </p:nvPr>
        </p:nvSpPr>
        <p:spPr>
          <a:xfrm>
            <a:off x="2374625" y="1044750"/>
            <a:ext cx="2197500" cy="305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i="1" lang="ko-KR" sz="1200"/>
              <a:t># 문자열</a:t>
            </a:r>
            <a:endParaRPr i="1"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&gt;&gt;&gt;</a:t>
            </a:r>
            <a:r>
              <a:rPr lang="ko-KR" sz="1100"/>
              <a:t> </a:t>
            </a:r>
            <a:r>
              <a:rPr lang="ko-KR" sz="1200"/>
              <a:t> </a:t>
            </a:r>
            <a:r>
              <a:rPr b="1" lang="ko-KR" sz="1200"/>
              <a:t>type</a:t>
            </a:r>
            <a:r>
              <a:rPr lang="ko-KR" sz="1200"/>
              <a:t>(“Hello python”) </a:t>
            </a:r>
            <a:endParaRPr i="1" sz="11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int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i="1" lang="ko-KR" sz="1200"/>
              <a:t># 리스트</a:t>
            </a:r>
            <a:endParaRPr i="1"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&gt;&gt;&gt;</a:t>
            </a:r>
            <a:r>
              <a:rPr lang="ko-KR" sz="1100"/>
              <a:t> </a:t>
            </a:r>
            <a:r>
              <a:rPr lang="ko-KR" sz="1200"/>
              <a:t> </a:t>
            </a:r>
            <a:r>
              <a:rPr b="1" lang="ko-KR" sz="1200"/>
              <a:t>type</a:t>
            </a:r>
            <a:r>
              <a:rPr lang="ko-KR" sz="1200"/>
              <a:t>([1, 2, 3, 4]) </a:t>
            </a:r>
            <a:endParaRPr i="1" sz="11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list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i="1" lang="ko-KR" sz="1200"/>
              <a:t># 튜플</a:t>
            </a:r>
            <a:endParaRPr i="1"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&gt;&gt;&gt;</a:t>
            </a:r>
            <a:r>
              <a:rPr lang="ko-KR" sz="1100"/>
              <a:t> </a:t>
            </a:r>
            <a:r>
              <a:rPr lang="ko-KR" sz="1200"/>
              <a:t> </a:t>
            </a:r>
            <a:r>
              <a:rPr b="1" lang="ko-KR" sz="1200"/>
              <a:t>type</a:t>
            </a:r>
            <a:r>
              <a:rPr lang="ko-KR" sz="1200"/>
              <a:t>((1,2,3,4)) </a:t>
            </a:r>
            <a:endParaRPr i="1" sz="11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tuple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8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29" name="Google Shape;129;p17"/>
          <p:cNvSpPr txBox="1"/>
          <p:nvPr>
            <p:ph idx="4294967295" type="body"/>
          </p:nvPr>
        </p:nvSpPr>
        <p:spPr>
          <a:xfrm>
            <a:off x="4572000" y="1044750"/>
            <a:ext cx="2197500" cy="305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rPr i="1" lang="ko-KR" sz="1200"/>
              <a:t># 집합</a:t>
            </a:r>
            <a:endParaRPr i="1"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&gt;&gt;&gt;</a:t>
            </a:r>
            <a:r>
              <a:rPr lang="ko-KR" sz="1100"/>
              <a:t> </a:t>
            </a:r>
            <a:r>
              <a:rPr lang="ko-KR" sz="1200"/>
              <a:t> </a:t>
            </a:r>
            <a:r>
              <a:rPr b="1" lang="ko-KR" sz="1200"/>
              <a:t>type</a:t>
            </a:r>
            <a:r>
              <a:rPr lang="ko-KR" sz="1200"/>
              <a:t>({1,2,3,4}) </a:t>
            </a:r>
            <a:endParaRPr i="1" sz="11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set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i="1" lang="ko-KR" sz="1200"/>
              <a:t># 딕셔너리</a:t>
            </a:r>
            <a:endParaRPr i="1"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&gt;&gt;&gt;</a:t>
            </a:r>
            <a:r>
              <a:rPr lang="ko-KR" sz="1100"/>
              <a:t> </a:t>
            </a:r>
            <a:r>
              <a:rPr lang="ko-KR" sz="1200"/>
              <a:t> </a:t>
            </a:r>
            <a:r>
              <a:rPr b="1" lang="ko-KR" sz="1200"/>
              <a:t>type</a:t>
            </a:r>
            <a:r>
              <a:rPr lang="ko-KR" sz="1200"/>
              <a:t>({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...	‘name’: jihun’,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...	‘height’: 183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&gt;&gt;&gt;	}) </a:t>
            </a:r>
            <a:endParaRPr i="1" sz="11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ko-KR" sz="1200"/>
              <a:t>dict</a:t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20000"/>
              </a:lnSpc>
              <a:spcBef>
                <a:spcPts val="80"/>
              </a:spcBef>
              <a:spcAft>
                <a:spcPts val="8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2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다차원 복사</a:t>
            </a:r>
            <a:endParaRPr/>
          </a:p>
        </p:txBody>
      </p:sp>
      <p:sp>
        <p:nvSpPr>
          <p:cNvPr id="843" name="Google Shape;843;p6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7장 리스트와 튜플</a:t>
            </a:r>
            <a:endParaRPr/>
          </a:p>
        </p:txBody>
      </p:sp>
      <p:sp>
        <p:nvSpPr>
          <p:cNvPr id="844" name="Google Shape;844;p62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07-1 리스트와 듀플.ipynb </a:t>
            </a:r>
            <a:endParaRPr sz="1000"/>
          </a:p>
        </p:txBody>
      </p:sp>
      <p:sp>
        <p:nvSpPr>
          <p:cNvPr id="845" name="Google Shape;845;p62"/>
          <p:cNvSpPr txBox="1"/>
          <p:nvPr>
            <p:ph idx="4294967295" type="body"/>
          </p:nvPr>
        </p:nvSpPr>
        <p:spPr>
          <a:xfrm>
            <a:off x="1454025" y="1753500"/>
            <a:ext cx="2732400" cy="215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[[1, 2], [3, 4], [5, 6]]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a.copy()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b[0][0] 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[[10, 2], [3, 4], [5, 6]]</a:t>
            </a:r>
            <a:endParaRPr sz="1200"/>
          </a:p>
        </p:txBody>
      </p:sp>
      <p:sp>
        <p:nvSpPr>
          <p:cNvPr id="846" name="Google Shape;846;p62"/>
          <p:cNvSpPr txBox="1"/>
          <p:nvPr>
            <p:ph idx="4294967295" type="body"/>
          </p:nvPr>
        </p:nvSpPr>
        <p:spPr>
          <a:xfrm>
            <a:off x="2478925" y="1042850"/>
            <a:ext cx="4311900" cy="541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>
                <a:solidFill>
                  <a:srgbClr val="FF0000"/>
                </a:solidFill>
              </a:rPr>
              <a:t>2차원 이상의 리스트는 copy.deepcopy() 를 이용 복사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847" name="Google Shape;847;p62"/>
          <p:cNvSpPr txBox="1"/>
          <p:nvPr>
            <p:ph idx="4294967295" type="body"/>
          </p:nvPr>
        </p:nvSpPr>
        <p:spPr>
          <a:xfrm>
            <a:off x="4883025" y="1753500"/>
            <a:ext cx="2732400" cy="25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import copy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[[1, 2], [3, 4], [5, 6]]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copy.deepcopy(a) #깊은복사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b[0][0] 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print(b)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[[1, 2], [3, 4], [5, 6]]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[[10, 2], [3, 4], [5, 6]]</a:t>
            </a:r>
            <a:endParaRPr sz="12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63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딕셔너리</a:t>
            </a:r>
            <a:endParaRPr/>
          </a:p>
        </p:txBody>
      </p:sp>
      <p:sp>
        <p:nvSpPr>
          <p:cNvPr id="854" name="Google Shape;854;p63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64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딕셔너리</a:t>
            </a:r>
            <a:endParaRPr/>
          </a:p>
        </p:txBody>
      </p:sp>
      <p:sp>
        <p:nvSpPr>
          <p:cNvPr id="861" name="Google Shape;861;p6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8장 딕셔너리</a:t>
            </a:r>
            <a:endParaRPr/>
          </a:p>
        </p:txBody>
      </p:sp>
      <p:sp>
        <p:nvSpPr>
          <p:cNvPr id="862" name="Google Shape;862;p64"/>
          <p:cNvSpPr txBox="1"/>
          <p:nvPr>
            <p:ph idx="4294967295" type="body"/>
          </p:nvPr>
        </p:nvSpPr>
        <p:spPr>
          <a:xfrm>
            <a:off x="3112275" y="1094650"/>
            <a:ext cx="33891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딕셔너리 = {키1: 값1, 키2: 값2}</a:t>
            </a:r>
            <a:endParaRPr b="1" sz="1800"/>
          </a:p>
        </p:txBody>
      </p:sp>
      <p:sp>
        <p:nvSpPr>
          <p:cNvPr id="863" name="Google Shape;863;p6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08-1 딕셔너리.ipynb </a:t>
            </a:r>
            <a:endParaRPr sz="1000"/>
          </a:p>
        </p:txBody>
      </p:sp>
      <p:sp>
        <p:nvSpPr>
          <p:cNvPr id="864" name="Google Shape;864;p64"/>
          <p:cNvSpPr txBox="1"/>
          <p:nvPr>
            <p:ph idx="4294967295" type="body"/>
          </p:nvPr>
        </p:nvSpPr>
        <p:spPr>
          <a:xfrm>
            <a:off x="2061500" y="1475650"/>
            <a:ext cx="55404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score = {“name”: “Tom”, “math”: 80, “english”: 70}</a:t>
            </a:r>
            <a:endParaRPr b="1" sz="1800"/>
          </a:p>
        </p:txBody>
      </p:sp>
      <p:sp>
        <p:nvSpPr>
          <p:cNvPr id="865" name="Google Shape;865;p64"/>
          <p:cNvSpPr txBox="1"/>
          <p:nvPr>
            <p:ph idx="4294967295" type="body"/>
          </p:nvPr>
        </p:nvSpPr>
        <p:spPr>
          <a:xfrm>
            <a:off x="2350125" y="2161950"/>
            <a:ext cx="5175300" cy="268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 = {“name”: “tom”, “math”: 80, “english”: 70}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score[“name”]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tom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score[“name”] = “Mike”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score[“name”]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Mike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type(score)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dict</a:t>
            </a:r>
            <a:endParaRPr sz="12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6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dict</a:t>
            </a:r>
            <a:endParaRPr/>
          </a:p>
        </p:txBody>
      </p:sp>
      <p:sp>
        <p:nvSpPr>
          <p:cNvPr id="872" name="Google Shape;872;p6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8장 딕셔너리</a:t>
            </a:r>
            <a:endParaRPr/>
          </a:p>
        </p:txBody>
      </p:sp>
      <p:sp>
        <p:nvSpPr>
          <p:cNvPr id="873" name="Google Shape;873;p65"/>
          <p:cNvSpPr txBox="1"/>
          <p:nvPr>
            <p:ph idx="4294967295" type="body"/>
          </p:nvPr>
        </p:nvSpPr>
        <p:spPr>
          <a:xfrm>
            <a:off x="2655075" y="1094650"/>
            <a:ext cx="40293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딕셔너리 = dict(키1=값1, 키2=값2)</a:t>
            </a:r>
            <a:endParaRPr b="1" sz="1800"/>
          </a:p>
        </p:txBody>
      </p:sp>
      <p:sp>
        <p:nvSpPr>
          <p:cNvPr id="874" name="Google Shape;874;p65"/>
          <p:cNvSpPr txBox="1"/>
          <p:nvPr>
            <p:ph idx="4294967295" type="body"/>
          </p:nvPr>
        </p:nvSpPr>
        <p:spPr>
          <a:xfrm>
            <a:off x="1893075" y="1475650"/>
            <a:ext cx="594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score = dict(name=“Tom”, math=80, english=70)</a:t>
            </a:r>
            <a:endParaRPr b="1" sz="1800"/>
          </a:p>
        </p:txBody>
      </p:sp>
      <p:sp>
        <p:nvSpPr>
          <p:cNvPr id="875" name="Google Shape;875;p65"/>
          <p:cNvSpPr txBox="1"/>
          <p:nvPr>
            <p:ph idx="4294967295" type="body"/>
          </p:nvPr>
        </p:nvSpPr>
        <p:spPr>
          <a:xfrm>
            <a:off x="2350125" y="2161950"/>
            <a:ext cx="5175300" cy="21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 = dict(name=“tom”, math=80, english=70)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score[“name”]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tom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 = dict() #비어있는 딕셔너리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 = {} #비어있는 딕셔너리</a:t>
            </a:r>
            <a:endParaRPr sz="1200"/>
          </a:p>
        </p:txBody>
      </p:sp>
      <p:sp>
        <p:nvSpPr>
          <p:cNvPr id="876" name="Google Shape;876;p65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08-1 딕셔너리.ipynb </a:t>
            </a:r>
            <a:endParaRPr sz="100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66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딕셔너리 기능 #1</a:t>
            </a:r>
            <a:endParaRPr/>
          </a:p>
        </p:txBody>
      </p:sp>
      <p:sp>
        <p:nvSpPr>
          <p:cNvPr id="883" name="Google Shape;883;p6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8장 딕셔너리</a:t>
            </a:r>
            <a:endParaRPr/>
          </a:p>
        </p:txBody>
      </p:sp>
      <p:sp>
        <p:nvSpPr>
          <p:cNvPr id="884" name="Google Shape;884;p66"/>
          <p:cNvSpPr txBox="1"/>
          <p:nvPr>
            <p:ph idx="4294967295" type="body"/>
          </p:nvPr>
        </p:nvSpPr>
        <p:spPr>
          <a:xfrm>
            <a:off x="488800" y="966650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키가 있는지 확인</a:t>
            </a:r>
            <a:endParaRPr b="1" sz="1800"/>
          </a:p>
        </p:txBody>
      </p:sp>
      <p:cxnSp>
        <p:nvCxnSpPr>
          <p:cNvPr id="885" name="Google Shape;885;p66"/>
          <p:cNvCxnSpPr/>
          <p:nvPr/>
        </p:nvCxnSpPr>
        <p:spPr>
          <a:xfrm flipH="1" rot="10800000">
            <a:off x="598600" y="1420350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6" name="Google Shape;886;p66"/>
          <p:cNvSpPr txBox="1"/>
          <p:nvPr>
            <p:ph idx="4294967295" type="body"/>
          </p:nvPr>
        </p:nvSpPr>
        <p:spPr>
          <a:xfrm>
            <a:off x="539625" y="1372500"/>
            <a:ext cx="4133100" cy="1736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score = {“name”: “tom”, “math”: 80, “english”: 70}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“math” in score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“age” in score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87" name="Google Shape;887;p66"/>
          <p:cNvSpPr txBox="1"/>
          <p:nvPr>
            <p:ph idx="4294967295" type="body"/>
          </p:nvPr>
        </p:nvSpPr>
        <p:spPr>
          <a:xfrm>
            <a:off x="533400" y="3150775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키의개수</a:t>
            </a:r>
            <a:endParaRPr b="1" sz="1800"/>
          </a:p>
        </p:txBody>
      </p:sp>
      <p:cxnSp>
        <p:nvCxnSpPr>
          <p:cNvPr id="888" name="Google Shape;888;p66"/>
          <p:cNvCxnSpPr/>
          <p:nvPr/>
        </p:nvCxnSpPr>
        <p:spPr>
          <a:xfrm flipH="1" rot="10800000">
            <a:off x="643200" y="36044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9" name="Google Shape;889;p66"/>
          <p:cNvSpPr txBox="1"/>
          <p:nvPr>
            <p:ph idx="4294967295" type="body"/>
          </p:nvPr>
        </p:nvSpPr>
        <p:spPr>
          <a:xfrm>
            <a:off x="584225" y="3556625"/>
            <a:ext cx="4133100" cy="105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len(score)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90" name="Google Shape;890;p66"/>
          <p:cNvSpPr txBox="1"/>
          <p:nvPr>
            <p:ph idx="4294967295" type="body"/>
          </p:nvPr>
        </p:nvSpPr>
        <p:spPr>
          <a:xfrm>
            <a:off x="4648200" y="940975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키-값 쌍 추가하기 setdefault(키, 값)</a:t>
            </a:r>
            <a:endParaRPr b="1" sz="1800"/>
          </a:p>
        </p:txBody>
      </p:sp>
      <p:cxnSp>
        <p:nvCxnSpPr>
          <p:cNvPr id="891" name="Google Shape;891;p66"/>
          <p:cNvCxnSpPr/>
          <p:nvPr/>
        </p:nvCxnSpPr>
        <p:spPr>
          <a:xfrm flipH="1" rot="10800000">
            <a:off x="4758000" y="13946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2" name="Google Shape;892;p66"/>
          <p:cNvSpPr txBox="1"/>
          <p:nvPr>
            <p:ph idx="4294967295" type="body"/>
          </p:nvPr>
        </p:nvSpPr>
        <p:spPr>
          <a:xfrm>
            <a:off x="4699025" y="1346825"/>
            <a:ext cx="4133100" cy="105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score.setdefault(“age”, 20)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{“name”: “tom”, “math”: 80, “english”: 70, “age”: 20}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93" name="Google Shape;893;p66"/>
          <p:cNvSpPr txBox="1"/>
          <p:nvPr>
            <p:ph idx="4294967295" type="body"/>
          </p:nvPr>
        </p:nvSpPr>
        <p:spPr>
          <a:xfrm>
            <a:off x="4648200" y="2693575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키-값 수정하기 update({키: 값})</a:t>
            </a:r>
            <a:endParaRPr b="1" sz="1800"/>
          </a:p>
        </p:txBody>
      </p:sp>
      <p:cxnSp>
        <p:nvCxnSpPr>
          <p:cNvPr id="894" name="Google Shape;894;p66"/>
          <p:cNvCxnSpPr/>
          <p:nvPr/>
        </p:nvCxnSpPr>
        <p:spPr>
          <a:xfrm flipH="1" rot="10800000">
            <a:off x="4758000" y="31472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5" name="Google Shape;895;p66"/>
          <p:cNvSpPr txBox="1"/>
          <p:nvPr>
            <p:ph idx="4294967295" type="body"/>
          </p:nvPr>
        </p:nvSpPr>
        <p:spPr>
          <a:xfrm>
            <a:off x="4699025" y="3099425"/>
            <a:ext cx="4133100" cy="105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score.update({“math”: 90})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{“name”: “tom”, “math”: 90, “english”: 70, “age”: 20}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96" name="Google Shape;896;p6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08-1 딕셔너리.ipynb </a:t>
            </a:r>
            <a:endParaRPr sz="100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67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딕셔너리 기능 #2</a:t>
            </a:r>
            <a:endParaRPr/>
          </a:p>
        </p:txBody>
      </p:sp>
      <p:sp>
        <p:nvSpPr>
          <p:cNvPr id="903" name="Google Shape;903;p6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8장 딕셔너리</a:t>
            </a:r>
            <a:endParaRPr/>
          </a:p>
        </p:txBody>
      </p:sp>
      <p:sp>
        <p:nvSpPr>
          <p:cNvPr id="904" name="Google Shape;904;p67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키로 딕셔너리 항목삭제 pop(키,기본값)</a:t>
            </a:r>
            <a:endParaRPr b="1" sz="1800"/>
          </a:p>
        </p:txBody>
      </p:sp>
      <p:cxnSp>
        <p:nvCxnSpPr>
          <p:cNvPr id="905" name="Google Shape;905;p67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6" name="Google Shape;906;p67"/>
          <p:cNvSpPr txBox="1"/>
          <p:nvPr>
            <p:ph idx="4294967295" type="body"/>
          </p:nvPr>
        </p:nvSpPr>
        <p:spPr>
          <a:xfrm>
            <a:off x="539625" y="1339950"/>
            <a:ext cx="4133100" cy="261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 = {“name”: “tom”, “math”: 80, “english”: 70}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score.pop(“name”) #삭제된 키의 값 반환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tom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{“math”:80, “english”:70}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score.pop(“age”, 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07" name="Google Shape;907;p67"/>
          <p:cNvSpPr txBox="1"/>
          <p:nvPr>
            <p:ph idx="4294967295" type="body"/>
          </p:nvPr>
        </p:nvSpPr>
        <p:spPr>
          <a:xfrm>
            <a:off x="4724400" y="940975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모든 값 삭제 clear()</a:t>
            </a:r>
            <a:endParaRPr b="1" sz="1800"/>
          </a:p>
        </p:txBody>
      </p:sp>
      <p:cxnSp>
        <p:nvCxnSpPr>
          <p:cNvPr id="908" name="Google Shape;908;p67"/>
          <p:cNvCxnSpPr/>
          <p:nvPr/>
        </p:nvCxnSpPr>
        <p:spPr>
          <a:xfrm flipH="1" rot="10800000">
            <a:off x="4834200" y="13946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9" name="Google Shape;909;p67"/>
          <p:cNvSpPr txBox="1"/>
          <p:nvPr>
            <p:ph idx="4294967295" type="body"/>
          </p:nvPr>
        </p:nvSpPr>
        <p:spPr>
          <a:xfrm>
            <a:off x="4775225" y="1346825"/>
            <a:ext cx="4133100" cy="105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score.clear()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10" name="Google Shape;910;p67"/>
          <p:cNvSpPr txBox="1"/>
          <p:nvPr>
            <p:ph idx="4294967295" type="body"/>
          </p:nvPr>
        </p:nvSpPr>
        <p:spPr>
          <a:xfrm>
            <a:off x="4724400" y="2312575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모든 키, 값 가져오기</a:t>
            </a:r>
            <a:endParaRPr b="1" sz="1800"/>
          </a:p>
        </p:txBody>
      </p:sp>
      <p:cxnSp>
        <p:nvCxnSpPr>
          <p:cNvPr id="911" name="Google Shape;911;p67"/>
          <p:cNvCxnSpPr/>
          <p:nvPr/>
        </p:nvCxnSpPr>
        <p:spPr>
          <a:xfrm flipH="1" rot="10800000">
            <a:off x="4834200" y="27662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2" name="Google Shape;912;p67"/>
          <p:cNvSpPr txBox="1"/>
          <p:nvPr>
            <p:ph idx="4294967295" type="body"/>
          </p:nvPr>
        </p:nvSpPr>
        <p:spPr>
          <a:xfrm>
            <a:off x="4775225" y="2718425"/>
            <a:ext cx="4133100" cy="180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score.keys()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dict_keys([“math”, ”english”])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score.values()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dict_values([80, 70])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score.items()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dict_items([(“math”,80), (“english”,70)])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13" name="Google Shape;913;p6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08-1 딕셔너리.ipynb </a:t>
            </a:r>
            <a:endParaRPr sz="100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8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딕셔너리 할당과 복사</a:t>
            </a:r>
            <a:endParaRPr/>
          </a:p>
        </p:txBody>
      </p:sp>
      <p:sp>
        <p:nvSpPr>
          <p:cNvPr id="920" name="Google Shape;920;p6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8장 딕셔너리</a:t>
            </a:r>
            <a:endParaRPr/>
          </a:p>
        </p:txBody>
      </p:sp>
      <p:sp>
        <p:nvSpPr>
          <p:cNvPr id="921" name="Google Shape;921;p68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딕셔너리 복사 copy()</a:t>
            </a:r>
            <a:endParaRPr b="1" sz="1800"/>
          </a:p>
        </p:txBody>
      </p:sp>
      <p:cxnSp>
        <p:nvCxnSpPr>
          <p:cNvPr id="922" name="Google Shape;922;p68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3" name="Google Shape;923;p68"/>
          <p:cNvSpPr txBox="1"/>
          <p:nvPr>
            <p:ph idx="4294967295" type="body"/>
          </p:nvPr>
        </p:nvSpPr>
        <p:spPr>
          <a:xfrm>
            <a:off x="539625" y="1416150"/>
            <a:ext cx="4133100" cy="772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{“a”: 0, “b”: 1}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a.copy() #리스트와 마찬가지</a:t>
            </a:r>
            <a:endParaRPr sz="1200"/>
          </a:p>
        </p:txBody>
      </p:sp>
      <p:sp>
        <p:nvSpPr>
          <p:cNvPr id="924" name="Google Shape;924;p68"/>
          <p:cNvSpPr txBox="1"/>
          <p:nvPr>
            <p:ph idx="4294967295" type="body"/>
          </p:nvPr>
        </p:nvSpPr>
        <p:spPr>
          <a:xfrm>
            <a:off x="4724400" y="940975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중첩 딕셔너리의 경우 deepcopy()</a:t>
            </a:r>
            <a:endParaRPr b="1" sz="1800"/>
          </a:p>
        </p:txBody>
      </p:sp>
      <p:cxnSp>
        <p:nvCxnSpPr>
          <p:cNvPr id="925" name="Google Shape;925;p68"/>
          <p:cNvCxnSpPr/>
          <p:nvPr/>
        </p:nvCxnSpPr>
        <p:spPr>
          <a:xfrm flipH="1" rot="10800000">
            <a:off x="4834200" y="13946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6" name="Google Shape;926;p68"/>
          <p:cNvSpPr txBox="1"/>
          <p:nvPr>
            <p:ph idx="4294967295" type="body"/>
          </p:nvPr>
        </p:nvSpPr>
        <p:spPr>
          <a:xfrm>
            <a:off x="4775225" y="1423025"/>
            <a:ext cx="4133100" cy="1859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import copy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{“a”: {“c”: 0, “d”: 0}, “b”: {“e”: 0, “f”: 0}}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copy.deepcopy(a)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print(b)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{“a”: {“c”: 0, “d”: 0}, “b”: {“e”: 0, “f”: 0}}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27" name="Google Shape;927;p68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08-1 딕셔너리.ipynb </a:t>
            </a:r>
            <a:endParaRPr sz="100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69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집합</a:t>
            </a:r>
            <a:r>
              <a:rPr lang="ko-KR"/>
              <a:t>(set)</a:t>
            </a:r>
            <a:endParaRPr/>
          </a:p>
        </p:txBody>
      </p:sp>
      <p:sp>
        <p:nvSpPr>
          <p:cNvPr id="934" name="Google Shape;934;p69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70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세트</a:t>
            </a:r>
            <a:endParaRPr/>
          </a:p>
        </p:txBody>
      </p:sp>
      <p:sp>
        <p:nvSpPr>
          <p:cNvPr id="941" name="Google Shape;941;p7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9장 세트</a:t>
            </a:r>
            <a:endParaRPr/>
          </a:p>
        </p:txBody>
      </p:sp>
      <p:sp>
        <p:nvSpPr>
          <p:cNvPr id="942" name="Google Shape;942;p70"/>
          <p:cNvSpPr txBox="1"/>
          <p:nvPr>
            <p:ph idx="4294967295" type="body"/>
          </p:nvPr>
        </p:nvSpPr>
        <p:spPr>
          <a:xfrm>
            <a:off x="3112275" y="1094650"/>
            <a:ext cx="33891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세트 = {값1, 값2, 값3, 값4}</a:t>
            </a:r>
            <a:endParaRPr b="1" sz="1800"/>
          </a:p>
        </p:txBody>
      </p:sp>
      <p:sp>
        <p:nvSpPr>
          <p:cNvPr id="943" name="Google Shape;943;p7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09-1 세트.ipynb </a:t>
            </a:r>
            <a:endParaRPr sz="1000"/>
          </a:p>
        </p:txBody>
      </p:sp>
      <p:sp>
        <p:nvSpPr>
          <p:cNvPr id="944" name="Google Shape;944;p70"/>
          <p:cNvSpPr txBox="1"/>
          <p:nvPr>
            <p:ph idx="4294967295" type="body"/>
          </p:nvPr>
        </p:nvSpPr>
        <p:spPr>
          <a:xfrm>
            <a:off x="2366300" y="1475650"/>
            <a:ext cx="55404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animal = {“dog”, “cat”, “monkey”, “horse”}</a:t>
            </a:r>
            <a:endParaRPr b="1" sz="1800"/>
          </a:p>
        </p:txBody>
      </p:sp>
      <p:sp>
        <p:nvSpPr>
          <p:cNvPr id="945" name="Google Shape;945;p70"/>
          <p:cNvSpPr txBox="1"/>
          <p:nvPr>
            <p:ph idx="4294967295" type="body"/>
          </p:nvPr>
        </p:nvSpPr>
        <p:spPr>
          <a:xfrm>
            <a:off x="2350125" y="2161950"/>
            <a:ext cx="5175300" cy="102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animal = {“dog”, “cat”, “monkey”, “horse”}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type(score)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&lt;class ‘set’&gt;</a:t>
            </a:r>
            <a:endParaRPr sz="12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71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세트의 기능</a:t>
            </a:r>
            <a:endParaRPr/>
          </a:p>
        </p:txBody>
      </p:sp>
      <p:sp>
        <p:nvSpPr>
          <p:cNvPr id="952" name="Google Shape;952;p7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9장 세트</a:t>
            </a:r>
            <a:endParaRPr/>
          </a:p>
        </p:txBody>
      </p:sp>
      <p:sp>
        <p:nvSpPr>
          <p:cNvPr id="953" name="Google Shape;953;p71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세트에 특정값 확인</a:t>
            </a:r>
            <a:endParaRPr b="1" sz="1800"/>
          </a:p>
        </p:txBody>
      </p:sp>
      <p:cxnSp>
        <p:nvCxnSpPr>
          <p:cNvPr id="954" name="Google Shape;954;p71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5" name="Google Shape;955;p71"/>
          <p:cNvSpPr txBox="1"/>
          <p:nvPr>
            <p:ph idx="4294967295" type="body"/>
          </p:nvPr>
        </p:nvSpPr>
        <p:spPr>
          <a:xfrm>
            <a:off x="539625" y="1416150"/>
            <a:ext cx="4133100" cy="984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animal = {“dog”, “cat”, “monkey”, “horse”}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“cat” in animal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</p:txBody>
      </p:sp>
      <p:sp>
        <p:nvSpPr>
          <p:cNvPr id="956" name="Google Shape;956;p71"/>
          <p:cNvSpPr txBox="1"/>
          <p:nvPr>
            <p:ph idx="4294967295" type="body"/>
          </p:nvPr>
        </p:nvSpPr>
        <p:spPr>
          <a:xfrm>
            <a:off x="4724400" y="940975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set을 사용하여 세트 만들기</a:t>
            </a:r>
            <a:endParaRPr b="1" sz="1800"/>
          </a:p>
        </p:txBody>
      </p:sp>
      <p:cxnSp>
        <p:nvCxnSpPr>
          <p:cNvPr id="957" name="Google Shape;957;p71"/>
          <p:cNvCxnSpPr/>
          <p:nvPr/>
        </p:nvCxnSpPr>
        <p:spPr>
          <a:xfrm flipH="1" rot="10800000">
            <a:off x="4834200" y="13946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8" name="Google Shape;958;p71"/>
          <p:cNvSpPr txBox="1"/>
          <p:nvPr>
            <p:ph idx="4294967295" type="body"/>
          </p:nvPr>
        </p:nvSpPr>
        <p:spPr>
          <a:xfrm>
            <a:off x="4775225" y="1423025"/>
            <a:ext cx="4133100" cy="2721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set(“animal”)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{“a”, ”n”, ”i”, ”m”, ”a”, ”l”}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set(range(5))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{0, 1, 2, 3, 4}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59" name="Google Shape;959;p7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09-1 세트.ipynb </a:t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숫</a:t>
            </a:r>
            <a:r>
              <a:rPr lang="ko-KR"/>
              <a:t>자 자료형</a:t>
            </a:r>
            <a:endParaRPr/>
          </a:p>
        </p:txBody>
      </p:sp>
      <p:sp>
        <p:nvSpPr>
          <p:cNvPr id="136" name="Google Shape;136;p18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72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집합 연산 #1</a:t>
            </a:r>
            <a:endParaRPr/>
          </a:p>
        </p:txBody>
      </p:sp>
      <p:sp>
        <p:nvSpPr>
          <p:cNvPr id="966" name="Google Shape;966;p7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9장 세트</a:t>
            </a:r>
            <a:endParaRPr/>
          </a:p>
        </p:txBody>
      </p:sp>
      <p:sp>
        <p:nvSpPr>
          <p:cNvPr id="967" name="Google Shape;967;p72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합집합 |, set.union</a:t>
            </a:r>
            <a:endParaRPr b="1" sz="1800"/>
          </a:p>
        </p:txBody>
      </p:sp>
      <p:cxnSp>
        <p:nvCxnSpPr>
          <p:cNvPr id="968" name="Google Shape;968;p72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9" name="Google Shape;969;p72"/>
          <p:cNvSpPr txBox="1"/>
          <p:nvPr>
            <p:ph idx="4294967295" type="body"/>
          </p:nvPr>
        </p:nvSpPr>
        <p:spPr>
          <a:xfrm>
            <a:off x="539625" y="1492350"/>
            <a:ext cx="4133100" cy="177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{1, 2, 3}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{3,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|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{1, 2, 3,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set.union(a, b)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{1, 2, 3,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70" name="Google Shape;970;p72"/>
          <p:cNvSpPr txBox="1"/>
          <p:nvPr>
            <p:ph idx="4294967295" type="body"/>
          </p:nvPr>
        </p:nvSpPr>
        <p:spPr>
          <a:xfrm>
            <a:off x="4724400" y="940975"/>
            <a:ext cx="39918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교집합 &amp;, set.intersection </a:t>
            </a:r>
            <a:endParaRPr b="1" sz="1800"/>
          </a:p>
        </p:txBody>
      </p:sp>
      <p:cxnSp>
        <p:nvCxnSpPr>
          <p:cNvPr id="971" name="Google Shape;971;p72"/>
          <p:cNvCxnSpPr/>
          <p:nvPr/>
        </p:nvCxnSpPr>
        <p:spPr>
          <a:xfrm flipH="1" rot="10800000">
            <a:off x="4834200" y="13946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2" name="Google Shape;972;p72"/>
          <p:cNvSpPr txBox="1"/>
          <p:nvPr>
            <p:ph idx="4294967295" type="body"/>
          </p:nvPr>
        </p:nvSpPr>
        <p:spPr>
          <a:xfrm>
            <a:off x="4775225" y="1423025"/>
            <a:ext cx="4133100" cy="184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 = {1, 2, 3}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b = {3,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 &amp;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{3}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set.intersection(a, b)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{3}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73" name="Google Shape;973;p72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09-1 세트.ipynb </a:t>
            </a:r>
            <a:endParaRPr sz="10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73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집합 연산 #2</a:t>
            </a:r>
            <a:endParaRPr/>
          </a:p>
        </p:txBody>
      </p:sp>
      <p:sp>
        <p:nvSpPr>
          <p:cNvPr id="980" name="Google Shape;980;p7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9장 세트</a:t>
            </a:r>
            <a:endParaRPr/>
          </a:p>
        </p:txBody>
      </p:sp>
      <p:sp>
        <p:nvSpPr>
          <p:cNvPr id="981" name="Google Shape;981;p73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차집합 -, set.difference</a:t>
            </a:r>
            <a:endParaRPr b="1" sz="1800"/>
          </a:p>
        </p:txBody>
      </p:sp>
      <p:cxnSp>
        <p:nvCxnSpPr>
          <p:cNvPr id="982" name="Google Shape;982;p73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3" name="Google Shape;983;p73"/>
          <p:cNvSpPr txBox="1"/>
          <p:nvPr>
            <p:ph idx="4294967295" type="body"/>
          </p:nvPr>
        </p:nvSpPr>
        <p:spPr>
          <a:xfrm>
            <a:off x="539625" y="1416150"/>
            <a:ext cx="4133100" cy="177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{1, 2, 3}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{3,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-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{1, 2}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set.difference(a, b)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{1, 2}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84" name="Google Shape;984;p73"/>
          <p:cNvSpPr txBox="1"/>
          <p:nvPr>
            <p:ph idx="4294967295" type="body"/>
          </p:nvPr>
        </p:nvSpPr>
        <p:spPr>
          <a:xfrm>
            <a:off x="4724400" y="940975"/>
            <a:ext cx="44196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대칭차집합 ^, set.symmetric_difference</a:t>
            </a:r>
            <a:endParaRPr b="1" sz="1800"/>
          </a:p>
        </p:txBody>
      </p:sp>
      <p:cxnSp>
        <p:nvCxnSpPr>
          <p:cNvPr id="985" name="Google Shape;985;p73"/>
          <p:cNvCxnSpPr/>
          <p:nvPr/>
        </p:nvCxnSpPr>
        <p:spPr>
          <a:xfrm flipH="1" rot="10800000">
            <a:off x="4834200" y="13946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6" name="Google Shape;986;p73"/>
          <p:cNvSpPr txBox="1"/>
          <p:nvPr>
            <p:ph idx="4294967295" type="body"/>
          </p:nvPr>
        </p:nvSpPr>
        <p:spPr>
          <a:xfrm>
            <a:off x="4775225" y="1423025"/>
            <a:ext cx="4133100" cy="184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{1, 2, 3}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{3,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^ 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{1, 2,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set.symmetric_difference(a, b)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{1, 2,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87" name="Google Shape;987;p73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09-1 세트.ipynb </a:t>
            </a:r>
            <a:endParaRPr sz="1000"/>
          </a:p>
        </p:txBody>
      </p:sp>
      <p:sp>
        <p:nvSpPr>
          <p:cNvPr id="988" name="Google Shape;988;p73"/>
          <p:cNvSpPr/>
          <p:nvPr/>
        </p:nvSpPr>
        <p:spPr>
          <a:xfrm>
            <a:off x="3351600" y="3319000"/>
            <a:ext cx="1482600" cy="14826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73"/>
          <p:cNvSpPr/>
          <p:nvPr/>
        </p:nvSpPr>
        <p:spPr>
          <a:xfrm>
            <a:off x="4107225" y="3319000"/>
            <a:ext cx="1482600" cy="14826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74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부분집합, 상위집합 확인</a:t>
            </a:r>
            <a:endParaRPr/>
          </a:p>
        </p:txBody>
      </p:sp>
      <p:sp>
        <p:nvSpPr>
          <p:cNvPr id="996" name="Google Shape;996;p7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9장 세트</a:t>
            </a:r>
            <a:endParaRPr/>
          </a:p>
        </p:txBody>
      </p:sp>
      <p:sp>
        <p:nvSpPr>
          <p:cNvPr id="997" name="Google Shape;997;p74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부분집합 &lt;=, issubset(다른세트)</a:t>
            </a:r>
            <a:endParaRPr b="1" sz="1800"/>
          </a:p>
        </p:txBody>
      </p:sp>
      <p:cxnSp>
        <p:nvCxnSpPr>
          <p:cNvPr id="998" name="Google Shape;998;p74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9" name="Google Shape;999;p74"/>
          <p:cNvSpPr txBox="1"/>
          <p:nvPr>
            <p:ph idx="4294967295" type="body"/>
          </p:nvPr>
        </p:nvSpPr>
        <p:spPr>
          <a:xfrm>
            <a:off x="4724400" y="940975"/>
            <a:ext cx="44196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상위집합 &gt;=, issuperset(다른세트)</a:t>
            </a:r>
            <a:endParaRPr b="1" sz="1800"/>
          </a:p>
        </p:txBody>
      </p:sp>
      <p:sp>
        <p:nvSpPr>
          <p:cNvPr id="1000" name="Google Shape;1000;p74"/>
          <p:cNvSpPr txBox="1"/>
          <p:nvPr>
            <p:ph idx="4294967295" type="body"/>
          </p:nvPr>
        </p:nvSpPr>
        <p:spPr>
          <a:xfrm>
            <a:off x="539625" y="1416150"/>
            <a:ext cx="4133100" cy="292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{1, 2, 3, 4}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&lt;= {1, 2, 3,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a.issubset({1, 2, 3, 4, 5})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&lt;= {1, 2, 3}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a.issubset({1, 2, 3})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</p:txBody>
      </p:sp>
      <p:cxnSp>
        <p:nvCxnSpPr>
          <p:cNvPr id="1001" name="Google Shape;1001;p74"/>
          <p:cNvCxnSpPr/>
          <p:nvPr/>
        </p:nvCxnSpPr>
        <p:spPr>
          <a:xfrm flipH="1" rot="10800000">
            <a:off x="4834200" y="1394675"/>
            <a:ext cx="33243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2" name="Google Shape;1002;p74"/>
          <p:cNvSpPr txBox="1"/>
          <p:nvPr>
            <p:ph idx="4294967295" type="body"/>
          </p:nvPr>
        </p:nvSpPr>
        <p:spPr>
          <a:xfrm>
            <a:off x="4775225" y="1423025"/>
            <a:ext cx="4133100" cy="299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{1, 2, 3, 4}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&gt;= {1, 2, 3}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a.issuperset({1, 2, 3})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 &gt;= {1, 2, 3, 4, 5}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False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a.issuperset({1, 2, 3, 4, 5})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</p:txBody>
      </p:sp>
      <p:sp>
        <p:nvSpPr>
          <p:cNvPr id="1003" name="Google Shape;1003;p7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09-1 세트.ipynb </a:t>
            </a:r>
            <a:endParaRPr sz="100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7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겹치는 요소확인</a:t>
            </a:r>
            <a:endParaRPr/>
          </a:p>
        </p:txBody>
      </p:sp>
      <p:sp>
        <p:nvSpPr>
          <p:cNvPr id="1010" name="Google Shape;1010;p7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9장 세트</a:t>
            </a:r>
            <a:endParaRPr/>
          </a:p>
        </p:txBody>
      </p:sp>
      <p:sp>
        <p:nvSpPr>
          <p:cNvPr id="1011" name="Google Shape;1011;p75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isdisjoint(다른세트)</a:t>
            </a:r>
            <a:endParaRPr b="1" sz="1800"/>
          </a:p>
        </p:txBody>
      </p:sp>
      <p:cxnSp>
        <p:nvCxnSpPr>
          <p:cNvPr id="1012" name="Google Shape;1012;p75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3" name="Google Shape;1013;p75"/>
          <p:cNvSpPr txBox="1"/>
          <p:nvPr>
            <p:ph idx="4294967295" type="body"/>
          </p:nvPr>
        </p:nvSpPr>
        <p:spPr>
          <a:xfrm>
            <a:off x="539625" y="1416150"/>
            <a:ext cx="4133100" cy="292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{1, 2, 3, 4}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a.isdisjoint({5, 6, 7, 8}) #겹치는 요소 없음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True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a.isdisjoint({2, 3, 4, 5}) #2, 3, 4 겹침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False</a:t>
            </a:r>
            <a:endParaRPr sz="1200"/>
          </a:p>
        </p:txBody>
      </p:sp>
      <p:sp>
        <p:nvSpPr>
          <p:cNvPr id="1014" name="Google Shape;1014;p75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09-1 세트.ipynb </a:t>
            </a:r>
            <a:endParaRPr sz="10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76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세트 조작하기</a:t>
            </a:r>
            <a:endParaRPr/>
          </a:p>
        </p:txBody>
      </p:sp>
      <p:sp>
        <p:nvSpPr>
          <p:cNvPr id="1021" name="Google Shape;1021;p7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9장 세트</a:t>
            </a:r>
            <a:endParaRPr/>
          </a:p>
        </p:txBody>
      </p:sp>
      <p:sp>
        <p:nvSpPr>
          <p:cNvPr id="1022" name="Google Shape;1022;p76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추가하기 add(요소)</a:t>
            </a:r>
            <a:endParaRPr b="1" sz="1800"/>
          </a:p>
        </p:txBody>
      </p:sp>
      <p:cxnSp>
        <p:nvCxnSpPr>
          <p:cNvPr id="1023" name="Google Shape;1023;p76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4" name="Google Shape;1024;p76"/>
          <p:cNvSpPr txBox="1"/>
          <p:nvPr>
            <p:ph idx="4294967295" type="body"/>
          </p:nvPr>
        </p:nvSpPr>
        <p:spPr>
          <a:xfrm>
            <a:off x="539625" y="1416150"/>
            <a:ext cx="4133100" cy="126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{1, 2, 3, 4}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a.add(5)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{1, 2, 3, 4, 5}</a:t>
            </a:r>
            <a:endParaRPr sz="1200"/>
          </a:p>
        </p:txBody>
      </p:sp>
      <p:sp>
        <p:nvSpPr>
          <p:cNvPr id="1025" name="Google Shape;1025;p76"/>
          <p:cNvSpPr txBox="1"/>
          <p:nvPr>
            <p:ph idx="4294967295" type="body"/>
          </p:nvPr>
        </p:nvSpPr>
        <p:spPr>
          <a:xfrm>
            <a:off x="46036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삭제하기 remove(요소), discard(요소)</a:t>
            </a:r>
            <a:endParaRPr b="1" sz="1800"/>
          </a:p>
        </p:txBody>
      </p:sp>
      <p:cxnSp>
        <p:nvCxnSpPr>
          <p:cNvPr id="1026" name="Google Shape;1026;p76"/>
          <p:cNvCxnSpPr/>
          <p:nvPr/>
        </p:nvCxnSpPr>
        <p:spPr>
          <a:xfrm flipH="1" rot="10800000">
            <a:off x="47134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7" name="Google Shape;1027;p76"/>
          <p:cNvSpPr txBox="1"/>
          <p:nvPr>
            <p:ph idx="4294967295" type="body"/>
          </p:nvPr>
        </p:nvSpPr>
        <p:spPr>
          <a:xfrm>
            <a:off x="4654425" y="1416150"/>
            <a:ext cx="4133100" cy="1777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{1, 2, 3, 4}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a.remove(1)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{2, 3, 4}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a.discard(2)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{3, 4}</a:t>
            </a:r>
            <a:endParaRPr sz="1200"/>
          </a:p>
        </p:txBody>
      </p:sp>
      <p:sp>
        <p:nvSpPr>
          <p:cNvPr id="1028" name="Google Shape;1028;p7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09-1 세트.ipynb </a:t>
            </a:r>
            <a:endParaRPr sz="100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7"/>
          <p:cNvSpPr txBox="1"/>
          <p:nvPr>
            <p:ph type="ctrTitle"/>
          </p:nvPr>
        </p:nvSpPr>
        <p:spPr>
          <a:xfrm>
            <a:off x="1143000" y="2200350"/>
            <a:ext cx="6858000" cy="6648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02</a:t>
            </a:r>
            <a:r>
              <a:rPr lang="ko-KR"/>
              <a:t>. 제어문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- 파이썬기초 -</a:t>
            </a:r>
            <a:endParaRPr sz="120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78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조건</a:t>
            </a:r>
            <a:r>
              <a:rPr lang="ko-KR"/>
              <a:t>문 if</a:t>
            </a:r>
            <a:endParaRPr/>
          </a:p>
        </p:txBody>
      </p:sp>
      <p:sp>
        <p:nvSpPr>
          <p:cNvPr id="1041" name="Google Shape;1041;p78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79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if</a:t>
            </a:r>
            <a:endParaRPr/>
          </a:p>
        </p:txBody>
      </p:sp>
      <p:sp>
        <p:nvSpPr>
          <p:cNvPr id="1048" name="Google Shape;1048;p7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10장 조건문 if</a:t>
            </a:r>
            <a:endParaRPr/>
          </a:p>
        </p:txBody>
      </p:sp>
      <p:sp>
        <p:nvSpPr>
          <p:cNvPr id="1049" name="Google Shape;1049;p79"/>
          <p:cNvSpPr txBox="1"/>
          <p:nvPr>
            <p:ph idx="4294967295" type="body"/>
          </p:nvPr>
        </p:nvSpPr>
        <p:spPr>
          <a:xfrm>
            <a:off x="2309750" y="1094650"/>
            <a:ext cx="50634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조건문은 특정 조건일 때 코드를 실행하는 문법</a:t>
            </a:r>
            <a:endParaRPr b="1" sz="1800"/>
          </a:p>
        </p:txBody>
      </p:sp>
      <p:sp>
        <p:nvSpPr>
          <p:cNvPr id="1050" name="Google Shape;1050;p79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10-1 조건문 if.ipynb </a:t>
            </a:r>
            <a:endParaRPr sz="1000"/>
          </a:p>
        </p:txBody>
      </p:sp>
      <p:sp>
        <p:nvSpPr>
          <p:cNvPr id="1051" name="Google Shape;1051;p79"/>
          <p:cNvSpPr txBox="1"/>
          <p:nvPr>
            <p:ph idx="4294967295" type="body"/>
          </p:nvPr>
        </p:nvSpPr>
        <p:spPr>
          <a:xfrm>
            <a:off x="3805700" y="1630350"/>
            <a:ext cx="2739900" cy="865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if 조건식:</a:t>
            </a:r>
            <a:endParaRPr b="1" sz="3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            코드</a:t>
            </a:r>
            <a:endParaRPr b="1" sz="3000"/>
          </a:p>
        </p:txBody>
      </p:sp>
      <p:cxnSp>
        <p:nvCxnSpPr>
          <p:cNvPr id="1052" name="Google Shape;1052;p79"/>
          <p:cNvCxnSpPr/>
          <p:nvPr/>
        </p:nvCxnSpPr>
        <p:spPr>
          <a:xfrm flipH="1" rot="10800000">
            <a:off x="3900200" y="26586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3" name="Google Shape;1053;p79"/>
          <p:cNvSpPr txBox="1"/>
          <p:nvPr>
            <p:ph idx="4294967295" type="body"/>
          </p:nvPr>
        </p:nvSpPr>
        <p:spPr>
          <a:xfrm>
            <a:off x="3783500" y="2607750"/>
            <a:ext cx="13434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들여쓰기 or 탭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공식 4칸</a:t>
            </a:r>
            <a:endParaRPr/>
          </a:p>
        </p:txBody>
      </p:sp>
      <p:cxnSp>
        <p:nvCxnSpPr>
          <p:cNvPr id="1054" name="Google Shape;1054;p79"/>
          <p:cNvCxnSpPr/>
          <p:nvPr/>
        </p:nvCxnSpPr>
        <p:spPr>
          <a:xfrm flipH="1" rot="10800000">
            <a:off x="4205000" y="26586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5" name="Google Shape;1055;p79"/>
          <p:cNvCxnSpPr/>
          <p:nvPr/>
        </p:nvCxnSpPr>
        <p:spPr>
          <a:xfrm flipH="1" rot="10800000">
            <a:off x="4509800" y="26586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6" name="Google Shape;1056;p79"/>
          <p:cNvCxnSpPr/>
          <p:nvPr/>
        </p:nvCxnSpPr>
        <p:spPr>
          <a:xfrm flipH="1" rot="10800000">
            <a:off x="4814600" y="26586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7" name="Google Shape;1057;p79"/>
          <p:cNvSpPr txBox="1"/>
          <p:nvPr>
            <p:ph idx="4294967295" type="body"/>
          </p:nvPr>
        </p:nvSpPr>
        <p:spPr>
          <a:xfrm>
            <a:off x="2871225" y="3380650"/>
            <a:ext cx="3454500" cy="1369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&gt;&gt;&gt; x = 10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&gt;&gt;&gt; if x == 10: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&gt;&gt;&gt;     print(“x 가 10 입니다”)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80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if</a:t>
            </a:r>
            <a:endParaRPr/>
          </a:p>
        </p:txBody>
      </p:sp>
      <p:sp>
        <p:nvSpPr>
          <p:cNvPr id="1064" name="Google Shape;1064;p8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10장 조건문 if</a:t>
            </a:r>
            <a:endParaRPr/>
          </a:p>
        </p:txBody>
      </p:sp>
      <p:sp>
        <p:nvSpPr>
          <p:cNvPr id="1065" name="Google Shape;1065;p80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if 문 코드 생략</a:t>
            </a:r>
            <a:endParaRPr b="1" sz="1800"/>
          </a:p>
        </p:txBody>
      </p:sp>
      <p:cxnSp>
        <p:nvCxnSpPr>
          <p:cNvPr id="1066" name="Google Shape;1066;p80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7" name="Google Shape;1067;p80"/>
          <p:cNvSpPr txBox="1"/>
          <p:nvPr>
            <p:ph idx="4294967295" type="body"/>
          </p:nvPr>
        </p:nvSpPr>
        <p:spPr>
          <a:xfrm>
            <a:off x="539625" y="1492350"/>
            <a:ext cx="3695100" cy="107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x 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if x == 10: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       pass</a:t>
            </a:r>
            <a:endParaRPr sz="1200"/>
          </a:p>
        </p:txBody>
      </p:sp>
      <p:sp>
        <p:nvSpPr>
          <p:cNvPr id="1068" name="Google Shape;1068;p80"/>
          <p:cNvSpPr txBox="1"/>
          <p:nvPr>
            <p:ph idx="4294967295" type="body"/>
          </p:nvPr>
        </p:nvSpPr>
        <p:spPr>
          <a:xfrm>
            <a:off x="45274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if 문 들여쓰기</a:t>
            </a:r>
            <a:endParaRPr b="1" sz="1800"/>
          </a:p>
        </p:txBody>
      </p:sp>
      <p:cxnSp>
        <p:nvCxnSpPr>
          <p:cNvPr id="1069" name="Google Shape;1069;p80"/>
          <p:cNvCxnSpPr/>
          <p:nvPr/>
        </p:nvCxnSpPr>
        <p:spPr>
          <a:xfrm flipH="1" rot="10800000">
            <a:off x="46372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0" name="Google Shape;1070;p80"/>
          <p:cNvSpPr txBox="1"/>
          <p:nvPr>
            <p:ph idx="4294967295" type="body"/>
          </p:nvPr>
        </p:nvSpPr>
        <p:spPr>
          <a:xfrm>
            <a:off x="4578225" y="1492350"/>
            <a:ext cx="3695100" cy="2144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x = 10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if x == 10: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print(“x 가 10 입니다”)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print(“x 가 12 가 아닙니다“)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FF0000"/>
                </a:solidFill>
              </a:rPr>
              <a:t>&gt;&gt;&gt;         print(“x 가 10 입니다”) #error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rgbClr val="FF0000"/>
                </a:solidFill>
              </a:rPr>
              <a:t>&gt;&gt;&gt;  print(“x가 10입니다”) #error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&gt;&gt;&gt;print(“if문 밖“) #if 문과는 상관없음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1071" name="Google Shape;1071;p8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10-1 조건문 if.ipynb </a:t>
            </a:r>
            <a:endParaRPr sz="100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81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if</a:t>
            </a:r>
            <a:endParaRPr/>
          </a:p>
        </p:txBody>
      </p:sp>
      <p:sp>
        <p:nvSpPr>
          <p:cNvPr id="1078" name="Google Shape;1078;p8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10장 조건문 if</a:t>
            </a:r>
            <a:endParaRPr/>
          </a:p>
        </p:txBody>
      </p:sp>
      <p:sp>
        <p:nvSpPr>
          <p:cNvPr id="1079" name="Google Shape;1079;p81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다양한 조건들</a:t>
            </a:r>
            <a:endParaRPr b="1" sz="1800"/>
          </a:p>
        </p:txBody>
      </p:sp>
      <p:cxnSp>
        <p:nvCxnSpPr>
          <p:cNvPr id="1080" name="Google Shape;1080;p81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1" name="Google Shape;1081;p81"/>
          <p:cNvSpPr txBox="1"/>
          <p:nvPr>
            <p:ph idx="4294967295" type="body"/>
          </p:nvPr>
        </p:nvSpPr>
        <p:spPr>
          <a:xfrm>
            <a:off x="539625" y="1492350"/>
            <a:ext cx="3695100" cy="301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if x &gt; 3: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print(“x 가 3보다 크다”)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if x &gt; 2 and x &lt; 10: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print(“x가 2보다 크고 10보다 작다”)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0 &lt; x &lt; 20: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print(“x는 0보다 크고 20보다 작다”)</a:t>
            </a:r>
            <a:endParaRPr sz="1200"/>
          </a:p>
        </p:txBody>
      </p:sp>
      <p:sp>
        <p:nvSpPr>
          <p:cNvPr id="1082" name="Google Shape;1082;p81"/>
          <p:cNvSpPr txBox="1"/>
          <p:nvPr>
            <p:ph idx="4294967295" type="body"/>
          </p:nvPr>
        </p:nvSpPr>
        <p:spPr>
          <a:xfrm>
            <a:off x="45274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중첩 if 문</a:t>
            </a:r>
            <a:endParaRPr b="1" sz="1800"/>
          </a:p>
        </p:txBody>
      </p:sp>
      <p:cxnSp>
        <p:nvCxnSpPr>
          <p:cNvPr id="1083" name="Google Shape;1083;p81"/>
          <p:cNvCxnSpPr/>
          <p:nvPr/>
        </p:nvCxnSpPr>
        <p:spPr>
          <a:xfrm flipH="1" rot="10800000">
            <a:off x="46372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4" name="Google Shape;1084;p81"/>
          <p:cNvSpPr txBox="1"/>
          <p:nvPr>
            <p:ph idx="4294967295" type="body"/>
          </p:nvPr>
        </p:nvSpPr>
        <p:spPr>
          <a:xfrm>
            <a:off x="4578225" y="1492350"/>
            <a:ext cx="3695100" cy="2144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if x &gt;= 10: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if x &lt;= 20: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  print(“10이상 20이하”)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elif x &lt;= 30: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  print(“20초과 30이하”)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1085" name="Google Shape;1085;p8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10-1 조건문 if.ipynb </a:t>
            </a:r>
            <a:endParaRPr sz="1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숫</a:t>
            </a:r>
            <a:r>
              <a:rPr lang="ko-KR"/>
              <a:t>자 자료</a:t>
            </a:r>
            <a:r>
              <a:rPr lang="ko-KR"/>
              <a:t>형</a:t>
            </a:r>
            <a:endParaRPr/>
          </a:p>
        </p:txBody>
      </p:sp>
      <p:sp>
        <p:nvSpPr>
          <p:cNvPr id="143" name="Google Shape;143;p1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5장 Boolean과 비교, 논리연산자</a:t>
            </a:r>
            <a:endParaRPr/>
          </a:p>
        </p:txBody>
      </p:sp>
      <p:sp>
        <p:nvSpPr>
          <p:cNvPr id="144" name="Google Shape;144;p19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05-1 Boolean 과 논리, 비교연산자.ipynb </a:t>
            </a:r>
            <a:endParaRPr sz="1000"/>
          </a:p>
        </p:txBody>
      </p:sp>
      <p:sp>
        <p:nvSpPr>
          <p:cNvPr id="145" name="Google Shape;145;p19"/>
          <p:cNvSpPr txBox="1"/>
          <p:nvPr>
            <p:ph idx="4294967295" type="body"/>
          </p:nvPr>
        </p:nvSpPr>
        <p:spPr>
          <a:xfrm>
            <a:off x="3031400" y="1348275"/>
            <a:ext cx="12021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Int</a:t>
            </a:r>
            <a:endParaRPr sz="3600"/>
          </a:p>
        </p:txBody>
      </p:sp>
      <p:cxnSp>
        <p:nvCxnSpPr>
          <p:cNvPr id="146" name="Google Shape;146;p19"/>
          <p:cNvCxnSpPr/>
          <p:nvPr/>
        </p:nvCxnSpPr>
        <p:spPr>
          <a:xfrm>
            <a:off x="3168225" y="2080525"/>
            <a:ext cx="88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19"/>
          <p:cNvSpPr txBox="1"/>
          <p:nvPr>
            <p:ph type="title"/>
          </p:nvPr>
        </p:nvSpPr>
        <p:spPr>
          <a:xfrm>
            <a:off x="3144175" y="2108850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정수</a:t>
            </a:r>
            <a:endParaRPr sz="1200"/>
          </a:p>
        </p:txBody>
      </p:sp>
      <p:sp>
        <p:nvSpPr>
          <p:cNvPr id="148" name="Google Shape;148;p19"/>
          <p:cNvSpPr txBox="1"/>
          <p:nvPr>
            <p:ph idx="4294967295" type="body"/>
          </p:nvPr>
        </p:nvSpPr>
        <p:spPr>
          <a:xfrm>
            <a:off x="4920125" y="1348275"/>
            <a:ext cx="1382400" cy="796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Float</a:t>
            </a:r>
            <a:endParaRPr sz="3600"/>
          </a:p>
        </p:txBody>
      </p:sp>
      <p:cxnSp>
        <p:nvCxnSpPr>
          <p:cNvPr id="149" name="Google Shape;149;p19"/>
          <p:cNvCxnSpPr/>
          <p:nvPr/>
        </p:nvCxnSpPr>
        <p:spPr>
          <a:xfrm flipH="1" rot="10800000">
            <a:off x="5056950" y="2080225"/>
            <a:ext cx="9210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19"/>
          <p:cNvSpPr txBox="1"/>
          <p:nvPr>
            <p:ph type="title"/>
          </p:nvPr>
        </p:nvSpPr>
        <p:spPr>
          <a:xfrm>
            <a:off x="5157575" y="2080225"/>
            <a:ext cx="90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실수</a:t>
            </a:r>
            <a:endParaRPr sz="1200"/>
          </a:p>
        </p:txBody>
      </p:sp>
      <p:sp>
        <p:nvSpPr>
          <p:cNvPr id="151" name="Google Shape;151;p19"/>
          <p:cNvSpPr txBox="1"/>
          <p:nvPr>
            <p:ph idx="4294967295" type="body"/>
          </p:nvPr>
        </p:nvSpPr>
        <p:spPr>
          <a:xfrm>
            <a:off x="3743625" y="2625700"/>
            <a:ext cx="1782600" cy="1962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type(1)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int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Type(1.0)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float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82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elif 와 else</a:t>
            </a:r>
            <a:endParaRPr/>
          </a:p>
        </p:txBody>
      </p:sp>
      <p:sp>
        <p:nvSpPr>
          <p:cNvPr id="1092" name="Google Shape;1092;p8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10장 조건문 if</a:t>
            </a:r>
            <a:endParaRPr/>
          </a:p>
        </p:txBody>
      </p:sp>
      <p:sp>
        <p:nvSpPr>
          <p:cNvPr id="1093" name="Google Shape;1093;p82"/>
          <p:cNvSpPr txBox="1"/>
          <p:nvPr>
            <p:ph idx="4294967295" type="body"/>
          </p:nvPr>
        </p:nvSpPr>
        <p:spPr>
          <a:xfrm>
            <a:off x="3147950" y="1094650"/>
            <a:ext cx="30540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if 조건문의 분기를 위한 문법</a:t>
            </a:r>
            <a:endParaRPr b="1" sz="1800"/>
          </a:p>
        </p:txBody>
      </p:sp>
      <p:sp>
        <p:nvSpPr>
          <p:cNvPr id="1094" name="Google Shape;1094;p82"/>
          <p:cNvSpPr txBox="1"/>
          <p:nvPr>
            <p:ph idx="4294967295" type="body"/>
          </p:nvPr>
        </p:nvSpPr>
        <p:spPr>
          <a:xfrm>
            <a:off x="628650" y="1645050"/>
            <a:ext cx="4663500" cy="2657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if 조건식:   #조건1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코드       #조건1 True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/>
              <a:t>elif 조건식: #조건2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코드        #조건1 False, 조건2 True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elif 조건식: #조건3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    코드        #조건1 False, 조건2 False, 조건3 True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/>
              <a:t>else:</a:t>
            </a:r>
            <a:endParaRPr b="1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/>
              <a:t>    코드        #모든 조건식이 False</a:t>
            </a:r>
            <a:endParaRPr b="1"/>
          </a:p>
        </p:txBody>
      </p:sp>
      <p:sp>
        <p:nvSpPr>
          <p:cNvPr id="1095" name="Google Shape;1095;p82"/>
          <p:cNvSpPr txBox="1"/>
          <p:nvPr>
            <p:ph idx="4294967295" type="body"/>
          </p:nvPr>
        </p:nvSpPr>
        <p:spPr>
          <a:xfrm>
            <a:off x="5192725" y="1592025"/>
            <a:ext cx="3695100" cy="2500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if x == “A”: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print(“x 는 A”)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elif x == “</a:t>
            </a:r>
            <a:r>
              <a:rPr lang="ko-KR" sz="1200"/>
              <a:t>B</a:t>
            </a:r>
            <a:r>
              <a:rPr lang="ko-KR" sz="1200"/>
              <a:t>”: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print(“x 는 B”)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elif x == “C”: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print(“x 는 C”)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else: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print(“x 는 A, B, C 가 아님”)</a:t>
            </a:r>
            <a:endParaRPr sz="1200">
              <a:solidFill>
                <a:srgbClr val="FF0000"/>
              </a:solidFill>
            </a:endParaRPr>
          </a:p>
        </p:txBody>
      </p:sp>
      <p:sp>
        <p:nvSpPr>
          <p:cNvPr id="1096" name="Google Shape;1096;p82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10-1 조건문 if.ipynb </a:t>
            </a:r>
            <a:endParaRPr sz="100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83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제1</a:t>
            </a:r>
            <a:endParaRPr/>
          </a:p>
        </p:txBody>
      </p:sp>
      <p:sp>
        <p:nvSpPr>
          <p:cNvPr id="1103" name="Google Shape;1103;p8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10장 조건문 if</a:t>
            </a:r>
            <a:endParaRPr/>
          </a:p>
        </p:txBody>
      </p:sp>
      <p:sp>
        <p:nvSpPr>
          <p:cNvPr id="1104" name="Google Shape;1104;p83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10-1 실습03.ipynb </a:t>
            </a:r>
            <a:endParaRPr b="1" sz="1000"/>
          </a:p>
        </p:txBody>
      </p:sp>
      <p:sp>
        <p:nvSpPr>
          <p:cNvPr id="1105" name="Google Shape;1105;p83"/>
          <p:cNvSpPr txBox="1"/>
          <p:nvPr>
            <p:ph idx="4294967295" type="body"/>
          </p:nvPr>
        </p:nvSpPr>
        <p:spPr>
          <a:xfrm>
            <a:off x="2058050" y="1467275"/>
            <a:ext cx="5147100" cy="1880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사용자로</a:t>
            </a:r>
            <a:r>
              <a:rPr b="1" lang="ko-KR" sz="1800"/>
              <a:t>부터</a:t>
            </a:r>
            <a:r>
              <a:rPr b="1" lang="ko-KR" sz="1800"/>
              <a:t> 점수를 3개 입력받아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모든 점수가 65점보다 클 경우 합격 아닐경우 불합격을 출력하세요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단, 0~100 이 아닌 숫자가 입력된경우 “잘못된 점수가 입력되었습니다" 를 출력하세요</a:t>
            </a:r>
            <a:endParaRPr b="1" sz="180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84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연습문제2</a:t>
            </a:r>
            <a:endParaRPr/>
          </a:p>
        </p:txBody>
      </p:sp>
      <p:sp>
        <p:nvSpPr>
          <p:cNvPr id="1112" name="Google Shape;1112;p8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10장 조건문 if</a:t>
            </a:r>
            <a:endParaRPr/>
          </a:p>
        </p:txBody>
      </p:sp>
      <p:sp>
        <p:nvSpPr>
          <p:cNvPr id="1113" name="Google Shape;1113;p8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10-1 실습03.ipynb </a:t>
            </a:r>
            <a:endParaRPr b="1" sz="1000"/>
          </a:p>
        </p:txBody>
      </p:sp>
      <p:sp>
        <p:nvSpPr>
          <p:cNvPr id="1114" name="Google Shape;1114;p84"/>
          <p:cNvSpPr txBox="1"/>
          <p:nvPr>
            <p:ph idx="4294967295" type="body"/>
          </p:nvPr>
        </p:nvSpPr>
        <p:spPr>
          <a:xfrm>
            <a:off x="2058050" y="910275"/>
            <a:ext cx="5147100" cy="1880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[홀수 짝수 판별기]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/>
              <a:t>사용자로부터 정수를 하나 입력받아  </a:t>
            </a:r>
            <a:endParaRPr b="1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/>
              <a:t>입력한 정수가 홀수인지 짝수인지 판별하여라.  </a:t>
            </a:r>
            <a:endParaRPr b="1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/>
              <a:t>(** 0은 짝수라 하자.)</a:t>
            </a:r>
            <a:endParaRPr b="1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115" name="Google Shape;1115;p84"/>
          <p:cNvSpPr/>
          <p:nvPr/>
        </p:nvSpPr>
        <p:spPr>
          <a:xfrm>
            <a:off x="2723550" y="2790975"/>
            <a:ext cx="3696900" cy="188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정수를 입력해주세요: 5  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입력하신 5는 홀수입니다.  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짝수를 입력해주세요: 10  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입력하신 10은 짝수입니다.</a:t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16" name="Google Shape;1116;p84"/>
          <p:cNvSpPr txBox="1"/>
          <p:nvPr/>
        </p:nvSpPr>
        <p:spPr>
          <a:xfrm>
            <a:off x="2723550" y="2312100"/>
            <a:ext cx="30000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[출력결과]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85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반복</a:t>
            </a:r>
            <a:r>
              <a:rPr lang="ko-KR"/>
              <a:t>문 for</a:t>
            </a:r>
            <a:endParaRPr/>
          </a:p>
        </p:txBody>
      </p:sp>
      <p:sp>
        <p:nvSpPr>
          <p:cNvPr id="1123" name="Google Shape;1123;p85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86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for</a:t>
            </a:r>
            <a:endParaRPr/>
          </a:p>
        </p:txBody>
      </p:sp>
      <p:sp>
        <p:nvSpPr>
          <p:cNvPr id="1130" name="Google Shape;1130;p8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11장 반복문 for</a:t>
            </a:r>
            <a:endParaRPr/>
          </a:p>
        </p:txBody>
      </p:sp>
      <p:sp>
        <p:nvSpPr>
          <p:cNvPr id="1131" name="Google Shape;1131;p86"/>
          <p:cNvSpPr txBox="1"/>
          <p:nvPr>
            <p:ph idx="4294967295" type="body"/>
          </p:nvPr>
        </p:nvSpPr>
        <p:spPr>
          <a:xfrm>
            <a:off x="1060625" y="942250"/>
            <a:ext cx="6636600" cy="845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어떠한 코드를 반복해야할때 사용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지정된 범위만큼 (주로 반복횟수가 정해져있을때 사용)</a:t>
            </a:r>
            <a:endParaRPr b="1" sz="1800"/>
          </a:p>
        </p:txBody>
      </p:sp>
      <p:sp>
        <p:nvSpPr>
          <p:cNvPr id="1132" name="Google Shape;1132;p8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11-1 반복문 for.ipynb </a:t>
            </a:r>
            <a:endParaRPr sz="1000"/>
          </a:p>
        </p:txBody>
      </p:sp>
      <p:sp>
        <p:nvSpPr>
          <p:cNvPr id="1133" name="Google Shape;1133;p86"/>
          <p:cNvSpPr txBox="1"/>
          <p:nvPr>
            <p:ph idx="4294967295" type="body"/>
          </p:nvPr>
        </p:nvSpPr>
        <p:spPr>
          <a:xfrm>
            <a:off x="2651525" y="1858950"/>
            <a:ext cx="4473300" cy="11700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for 변수 in [iterator]:</a:t>
            </a:r>
            <a:endParaRPr b="1" sz="3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            코드</a:t>
            </a:r>
            <a:endParaRPr b="1" sz="3000"/>
          </a:p>
        </p:txBody>
      </p:sp>
      <p:sp>
        <p:nvSpPr>
          <p:cNvPr id="1134" name="Google Shape;1134;p86"/>
          <p:cNvSpPr txBox="1"/>
          <p:nvPr>
            <p:ph idx="4294967295" type="body"/>
          </p:nvPr>
        </p:nvSpPr>
        <p:spPr>
          <a:xfrm>
            <a:off x="2701725" y="3730800"/>
            <a:ext cx="32151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&gt;&gt;&gt; for i in range(0,10):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&gt;&gt;&gt;      print(“현재값 : “, i)</a:t>
            </a:r>
            <a:endParaRPr/>
          </a:p>
        </p:txBody>
      </p:sp>
      <p:cxnSp>
        <p:nvCxnSpPr>
          <p:cNvPr id="1135" name="Google Shape;1135;p86"/>
          <p:cNvCxnSpPr/>
          <p:nvPr/>
        </p:nvCxnSpPr>
        <p:spPr>
          <a:xfrm flipH="1" rot="10800000">
            <a:off x="2757200" y="29634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6" name="Google Shape;1136;p86"/>
          <p:cNvSpPr txBox="1"/>
          <p:nvPr>
            <p:ph idx="4294967295" type="body"/>
          </p:nvPr>
        </p:nvSpPr>
        <p:spPr>
          <a:xfrm>
            <a:off x="2640500" y="2912550"/>
            <a:ext cx="13434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들여쓰기 or 탭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공식 4칸</a:t>
            </a:r>
            <a:endParaRPr/>
          </a:p>
        </p:txBody>
      </p:sp>
      <p:cxnSp>
        <p:nvCxnSpPr>
          <p:cNvPr id="1137" name="Google Shape;1137;p86"/>
          <p:cNvCxnSpPr/>
          <p:nvPr/>
        </p:nvCxnSpPr>
        <p:spPr>
          <a:xfrm flipH="1" rot="10800000">
            <a:off x="3062000" y="29634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8" name="Google Shape;1138;p86"/>
          <p:cNvCxnSpPr/>
          <p:nvPr/>
        </p:nvCxnSpPr>
        <p:spPr>
          <a:xfrm flipH="1" rot="10800000">
            <a:off x="3366800" y="29634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9" name="Google Shape;1139;p86"/>
          <p:cNvCxnSpPr/>
          <p:nvPr/>
        </p:nvCxnSpPr>
        <p:spPr>
          <a:xfrm flipH="1" rot="10800000">
            <a:off x="3671600" y="29634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87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for</a:t>
            </a:r>
            <a:endParaRPr/>
          </a:p>
        </p:txBody>
      </p:sp>
      <p:sp>
        <p:nvSpPr>
          <p:cNvPr id="1146" name="Google Shape;1146;p8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11장 반복문 for</a:t>
            </a:r>
            <a:endParaRPr/>
          </a:p>
        </p:txBody>
      </p:sp>
      <p:sp>
        <p:nvSpPr>
          <p:cNvPr id="1147" name="Google Shape;1147;p87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for문과 range()</a:t>
            </a:r>
            <a:endParaRPr b="1" sz="1800"/>
          </a:p>
        </p:txBody>
      </p:sp>
      <p:cxnSp>
        <p:nvCxnSpPr>
          <p:cNvPr id="1148" name="Google Shape;1148;p87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9" name="Google Shape;1149;p87"/>
          <p:cNvSpPr txBox="1"/>
          <p:nvPr>
            <p:ph idx="4294967295" type="body"/>
          </p:nvPr>
        </p:nvSpPr>
        <p:spPr>
          <a:xfrm>
            <a:off x="539625" y="1492350"/>
            <a:ext cx="3695100" cy="157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range(0, 10, 2)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print(i)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range(10, 0, -1)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print(i)</a:t>
            </a:r>
            <a:endParaRPr sz="1200"/>
          </a:p>
        </p:txBody>
      </p:sp>
      <p:sp>
        <p:nvSpPr>
          <p:cNvPr id="1150" name="Google Shape;1150;p87"/>
          <p:cNvSpPr txBox="1"/>
          <p:nvPr>
            <p:ph idx="4294967295" type="body"/>
          </p:nvPr>
        </p:nvSpPr>
        <p:spPr>
          <a:xfrm>
            <a:off x="46036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for문과 iterator</a:t>
            </a:r>
            <a:endParaRPr b="1" sz="1800"/>
          </a:p>
        </p:txBody>
      </p:sp>
      <p:cxnSp>
        <p:nvCxnSpPr>
          <p:cNvPr id="1151" name="Google Shape;1151;p87"/>
          <p:cNvCxnSpPr/>
          <p:nvPr/>
        </p:nvCxnSpPr>
        <p:spPr>
          <a:xfrm flipH="1" rot="10800000">
            <a:off x="47134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2" name="Google Shape;1152;p87"/>
          <p:cNvSpPr txBox="1"/>
          <p:nvPr>
            <p:ph idx="4294967295" type="body"/>
          </p:nvPr>
        </p:nvSpPr>
        <p:spPr>
          <a:xfrm>
            <a:off x="4654425" y="1492350"/>
            <a:ext cx="4110900" cy="337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[1, 2, 3, 4, 5, 6, 7]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print(i)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“Orange”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print(i, end=” “)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{“name”: “tom”, “math”: 80, “english”: 70}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a: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print(i, end=” “)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print(a[i])</a:t>
            </a:r>
            <a:endParaRPr sz="1200"/>
          </a:p>
        </p:txBody>
      </p:sp>
      <p:sp>
        <p:nvSpPr>
          <p:cNvPr id="1153" name="Google Shape;1153;p8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11-1 반복문 for.ipynb </a:t>
            </a:r>
            <a:endParaRPr sz="1000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88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 1</a:t>
            </a:r>
            <a:endParaRPr/>
          </a:p>
        </p:txBody>
      </p:sp>
      <p:sp>
        <p:nvSpPr>
          <p:cNvPr id="1160" name="Google Shape;1160;p88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11-1 실습04.ipynb </a:t>
            </a:r>
            <a:endParaRPr b="1" sz="1000"/>
          </a:p>
        </p:txBody>
      </p:sp>
      <p:sp>
        <p:nvSpPr>
          <p:cNvPr id="1161" name="Google Shape;1161;p8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11장 반복문 for</a:t>
            </a:r>
            <a:endParaRPr/>
          </a:p>
        </p:txBody>
      </p:sp>
      <p:sp>
        <p:nvSpPr>
          <p:cNvPr id="1162" name="Google Shape;1162;p88"/>
          <p:cNvSpPr/>
          <p:nvPr/>
        </p:nvSpPr>
        <p:spPr>
          <a:xfrm>
            <a:off x="439475" y="2790975"/>
            <a:ext cx="3696900" cy="188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정수를 입력해주세요: 5  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안녕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안녕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안녕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안녕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안녕</a:t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63" name="Google Shape;1163;p88"/>
          <p:cNvSpPr txBox="1"/>
          <p:nvPr/>
        </p:nvSpPr>
        <p:spPr>
          <a:xfrm>
            <a:off x="439475" y="2312100"/>
            <a:ext cx="30000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(1) </a:t>
            </a: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[출력결과]</a:t>
            </a:r>
            <a:endParaRPr/>
          </a:p>
        </p:txBody>
      </p:sp>
      <p:sp>
        <p:nvSpPr>
          <p:cNvPr id="1164" name="Google Shape;1164;p88"/>
          <p:cNvSpPr txBox="1"/>
          <p:nvPr>
            <p:ph idx="4294967295" type="body"/>
          </p:nvPr>
        </p:nvSpPr>
        <p:spPr>
          <a:xfrm>
            <a:off x="798300" y="919325"/>
            <a:ext cx="7348200" cy="1114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(1) 사용자로부터 정수를 입력받아, 해당 정수만큼 “안녕”을 출력하세요.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1165" name="Google Shape;1165;p88"/>
          <p:cNvSpPr txBox="1"/>
          <p:nvPr/>
        </p:nvSpPr>
        <p:spPr>
          <a:xfrm>
            <a:off x="798300" y="1299275"/>
            <a:ext cx="7547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(2) 사용자로부</a:t>
            </a:r>
            <a: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터 정수를 입력받아, </a:t>
            </a:r>
            <a: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입력</a:t>
            </a:r>
            <a: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된 정수 만큼 별 찍기</a:t>
            </a:r>
            <a:endParaRPr/>
          </a:p>
        </p:txBody>
      </p:sp>
      <p:sp>
        <p:nvSpPr>
          <p:cNvPr id="1166" name="Google Shape;1166;p88"/>
          <p:cNvSpPr/>
          <p:nvPr/>
        </p:nvSpPr>
        <p:spPr>
          <a:xfrm>
            <a:off x="4336325" y="2790975"/>
            <a:ext cx="3696900" cy="188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정수를 입력해주세요: 5  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***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****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*****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67" name="Google Shape;1167;p88"/>
          <p:cNvSpPr txBox="1"/>
          <p:nvPr/>
        </p:nvSpPr>
        <p:spPr>
          <a:xfrm>
            <a:off x="4336325" y="2312100"/>
            <a:ext cx="30000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(2) </a:t>
            </a: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[출력결과]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89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 1</a:t>
            </a:r>
            <a:endParaRPr/>
          </a:p>
        </p:txBody>
      </p:sp>
      <p:sp>
        <p:nvSpPr>
          <p:cNvPr id="1174" name="Google Shape;1174;p89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11-1 실습04.ipynb </a:t>
            </a:r>
            <a:endParaRPr b="1" sz="1000"/>
          </a:p>
        </p:txBody>
      </p:sp>
      <p:sp>
        <p:nvSpPr>
          <p:cNvPr id="1175" name="Google Shape;1175;p8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11장 반복문 for</a:t>
            </a:r>
            <a:endParaRPr/>
          </a:p>
        </p:txBody>
      </p:sp>
      <p:sp>
        <p:nvSpPr>
          <p:cNvPr id="1176" name="Google Shape;1176;p89"/>
          <p:cNvSpPr txBox="1"/>
          <p:nvPr/>
        </p:nvSpPr>
        <p:spPr>
          <a:xfrm>
            <a:off x="798300" y="1040525"/>
            <a:ext cx="7547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(3</a:t>
            </a:r>
            <a: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 사용자로부터 정수를 입력받아, 입력된 정수 만큼 별 찍기(역</a:t>
            </a:r>
            <a:r>
              <a:rPr b="1" lang="ko-KR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순)</a:t>
            </a:r>
            <a:endParaRPr/>
          </a:p>
        </p:txBody>
      </p:sp>
      <p:sp>
        <p:nvSpPr>
          <p:cNvPr id="1177" name="Google Shape;1177;p89"/>
          <p:cNvSpPr/>
          <p:nvPr/>
        </p:nvSpPr>
        <p:spPr>
          <a:xfrm>
            <a:off x="2723550" y="2790975"/>
            <a:ext cx="3696900" cy="188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정수를 입력해주세요: 5  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*****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****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***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*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78" name="Google Shape;1178;p89"/>
          <p:cNvSpPr txBox="1"/>
          <p:nvPr/>
        </p:nvSpPr>
        <p:spPr>
          <a:xfrm>
            <a:off x="2723550" y="2312100"/>
            <a:ext cx="30000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(3) [출력결과]</a:t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90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for</a:t>
            </a:r>
            <a:endParaRPr/>
          </a:p>
        </p:txBody>
      </p:sp>
      <p:sp>
        <p:nvSpPr>
          <p:cNvPr id="1185" name="Google Shape;1185;p9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11장 반복문 for</a:t>
            </a:r>
            <a:endParaRPr/>
          </a:p>
        </p:txBody>
      </p:sp>
      <p:sp>
        <p:nvSpPr>
          <p:cNvPr id="1186" name="Google Shape;1186;p90"/>
          <p:cNvSpPr txBox="1"/>
          <p:nvPr>
            <p:ph idx="4294967295" type="body"/>
          </p:nvPr>
        </p:nvSpPr>
        <p:spPr>
          <a:xfrm>
            <a:off x="48322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for문 중첩</a:t>
            </a:r>
            <a:endParaRPr b="1" sz="1800"/>
          </a:p>
        </p:txBody>
      </p:sp>
      <p:cxnSp>
        <p:nvCxnSpPr>
          <p:cNvPr id="1187" name="Google Shape;1187;p90"/>
          <p:cNvCxnSpPr/>
          <p:nvPr/>
        </p:nvCxnSpPr>
        <p:spPr>
          <a:xfrm flipH="1" rot="10800000">
            <a:off x="49420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8" name="Google Shape;1188;p90"/>
          <p:cNvSpPr txBox="1"/>
          <p:nvPr>
            <p:ph idx="4294967295" type="body"/>
          </p:nvPr>
        </p:nvSpPr>
        <p:spPr>
          <a:xfrm>
            <a:off x="4883025" y="1492350"/>
            <a:ext cx="3695100" cy="128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range(0, 10, 2)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print(“***********************”, i)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for j in range(0, 10, 2)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print(“j : ”, j)</a:t>
            </a:r>
            <a:endParaRPr sz="1200"/>
          </a:p>
        </p:txBody>
      </p:sp>
      <p:sp>
        <p:nvSpPr>
          <p:cNvPr id="1189" name="Google Shape;1189;p9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11-1 반복문 for.ipynb </a:t>
            </a:r>
            <a:endParaRPr sz="1000"/>
          </a:p>
        </p:txBody>
      </p:sp>
      <p:sp>
        <p:nvSpPr>
          <p:cNvPr id="1190" name="Google Shape;1190;p90"/>
          <p:cNvSpPr txBox="1"/>
          <p:nvPr>
            <p:ph idx="4294967295" type="body"/>
          </p:nvPr>
        </p:nvSpPr>
        <p:spPr>
          <a:xfrm>
            <a:off x="3435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enumerate 사용하여 index 접근</a:t>
            </a:r>
            <a:endParaRPr b="1" sz="1800"/>
          </a:p>
        </p:txBody>
      </p:sp>
      <p:cxnSp>
        <p:nvCxnSpPr>
          <p:cNvPr id="1191" name="Google Shape;1191;p90"/>
          <p:cNvCxnSpPr/>
          <p:nvPr/>
        </p:nvCxnSpPr>
        <p:spPr>
          <a:xfrm flipH="1" rot="10800000">
            <a:off x="4533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2" name="Google Shape;1192;p90"/>
          <p:cNvSpPr txBox="1"/>
          <p:nvPr>
            <p:ph idx="4294967295" type="body"/>
          </p:nvPr>
        </p:nvSpPr>
        <p:spPr>
          <a:xfrm>
            <a:off x="394325" y="1492350"/>
            <a:ext cx="3695100" cy="128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[‘a’, ‘b’, ‘c’, ‘d’, ‘e’, ‘f’, ‘g’]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idx, val in enumerate(a):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print(idx, val, sep=”, “)</a:t>
            </a:r>
            <a:endParaRPr sz="1200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91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 2</a:t>
            </a:r>
            <a:endParaRPr/>
          </a:p>
        </p:txBody>
      </p:sp>
      <p:sp>
        <p:nvSpPr>
          <p:cNvPr id="1199" name="Google Shape;1199;p91"/>
          <p:cNvSpPr txBox="1"/>
          <p:nvPr>
            <p:ph idx="4294967295" type="body"/>
          </p:nvPr>
        </p:nvSpPr>
        <p:spPr>
          <a:xfrm>
            <a:off x="177225" y="3422325"/>
            <a:ext cx="5147100" cy="935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(3) 숫자를 입력받고 입력받은 정수의 구구단을 출력하세요</a:t>
            </a:r>
            <a:endParaRPr b="1" sz="1800"/>
          </a:p>
        </p:txBody>
      </p:sp>
      <p:sp>
        <p:nvSpPr>
          <p:cNvPr id="1200" name="Google Shape;1200;p9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11장 반복문 for</a:t>
            </a:r>
            <a:endParaRPr/>
          </a:p>
        </p:txBody>
      </p:sp>
      <p:sp>
        <p:nvSpPr>
          <p:cNvPr id="1201" name="Google Shape;1201;p91"/>
          <p:cNvSpPr txBox="1"/>
          <p:nvPr>
            <p:ph idx="4294967295" type="body"/>
          </p:nvPr>
        </p:nvSpPr>
        <p:spPr>
          <a:xfrm>
            <a:off x="183550" y="888100"/>
            <a:ext cx="5950800" cy="1114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(1)  </a:t>
            </a:r>
            <a:r>
              <a:rPr b="1" lang="ko-KR" sz="1800"/>
              <a:t>x = [3, 6, 9, 20, -7, 5] 의 값의 모든 요소에 10을 곱한뒤 출력하세요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800">
                <a:solidFill>
                  <a:srgbClr val="0000FF"/>
                </a:solidFill>
              </a:rPr>
              <a:t>심화 : 출력과 리스트 x 의 값에도 모두 10을 곱해주세요</a:t>
            </a:r>
            <a:endParaRPr b="1" sz="1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1202" name="Google Shape;1202;p91"/>
          <p:cNvSpPr txBox="1"/>
          <p:nvPr>
            <p:ph idx="4294967295" type="body"/>
          </p:nvPr>
        </p:nvSpPr>
        <p:spPr>
          <a:xfrm>
            <a:off x="183550" y="2024050"/>
            <a:ext cx="5950800" cy="121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(2)  y = {“math”: 70, “science”: 80, “english”: 20} 의 값의 모든 요소에 10을 더한뒤 출력하세요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rgbClr val="0000FF"/>
                </a:solidFill>
              </a:rPr>
              <a:t>심화 : 출력과 딕셔너리 y 의 값에도 모두 10을 더해주세요</a:t>
            </a:r>
            <a:endParaRPr b="1" sz="1800"/>
          </a:p>
        </p:txBody>
      </p:sp>
      <p:sp>
        <p:nvSpPr>
          <p:cNvPr id="1203" name="Google Shape;1203;p91"/>
          <p:cNvSpPr/>
          <p:nvPr/>
        </p:nvSpPr>
        <p:spPr>
          <a:xfrm>
            <a:off x="6743950" y="2805600"/>
            <a:ext cx="2289900" cy="188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정수를 입력해주세요: 5  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5*1 = 5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5*2 = 10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5*3 = 15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…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...</a:t>
            </a:r>
            <a:endParaRPr b="1" sz="13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04" name="Google Shape;1204;p91"/>
          <p:cNvSpPr txBox="1"/>
          <p:nvPr/>
        </p:nvSpPr>
        <p:spPr>
          <a:xfrm>
            <a:off x="6743950" y="2326725"/>
            <a:ext cx="30000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(3) [출력결과]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연산자</a:t>
            </a:r>
            <a:endParaRPr/>
          </a:p>
        </p:txBody>
      </p:sp>
      <p:sp>
        <p:nvSpPr>
          <p:cNvPr id="158" name="Google Shape;158;p2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5장 Boolean과 비교, 논리연산자</a:t>
            </a:r>
            <a:endParaRPr/>
          </a:p>
        </p:txBody>
      </p:sp>
      <p:sp>
        <p:nvSpPr>
          <p:cNvPr id="159" name="Google Shape;159;p20"/>
          <p:cNvSpPr txBox="1"/>
          <p:nvPr>
            <p:ph idx="4294967295" type="body"/>
          </p:nvPr>
        </p:nvSpPr>
        <p:spPr>
          <a:xfrm>
            <a:off x="177275" y="12890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+</a:t>
            </a:r>
            <a:endParaRPr sz="3600"/>
          </a:p>
        </p:txBody>
      </p:sp>
      <p:cxnSp>
        <p:nvCxnSpPr>
          <p:cNvPr id="160" name="Google Shape;160;p20"/>
          <p:cNvCxnSpPr/>
          <p:nvPr/>
        </p:nvCxnSpPr>
        <p:spPr>
          <a:xfrm>
            <a:off x="869850" y="20852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0"/>
          <p:cNvSpPr txBox="1"/>
          <p:nvPr>
            <p:ph type="title"/>
          </p:nvPr>
        </p:nvSpPr>
        <p:spPr>
          <a:xfrm>
            <a:off x="177300" y="21831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덧셈</a:t>
            </a:r>
            <a:endParaRPr sz="1200"/>
          </a:p>
        </p:txBody>
      </p:sp>
      <p:sp>
        <p:nvSpPr>
          <p:cNvPr id="162" name="Google Shape;162;p20"/>
          <p:cNvSpPr txBox="1"/>
          <p:nvPr>
            <p:ph idx="4294967295" type="body"/>
          </p:nvPr>
        </p:nvSpPr>
        <p:spPr>
          <a:xfrm>
            <a:off x="177225" y="2581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1+1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2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a, b = 1, 2.0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a+b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3.0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3" name="Google Shape;163;p20"/>
          <p:cNvSpPr txBox="1"/>
          <p:nvPr>
            <p:ph idx="4294967295" type="body"/>
          </p:nvPr>
        </p:nvSpPr>
        <p:spPr>
          <a:xfrm>
            <a:off x="2374850" y="12890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-</a:t>
            </a:r>
            <a:endParaRPr sz="3600"/>
          </a:p>
        </p:txBody>
      </p:sp>
      <p:cxnSp>
        <p:nvCxnSpPr>
          <p:cNvPr id="164" name="Google Shape;164;p20"/>
          <p:cNvCxnSpPr/>
          <p:nvPr/>
        </p:nvCxnSpPr>
        <p:spPr>
          <a:xfrm>
            <a:off x="3067425" y="20852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20"/>
          <p:cNvSpPr txBox="1"/>
          <p:nvPr>
            <p:ph type="title"/>
          </p:nvPr>
        </p:nvSpPr>
        <p:spPr>
          <a:xfrm>
            <a:off x="2374875" y="21831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뺄셈</a:t>
            </a:r>
            <a:endParaRPr sz="1200"/>
          </a:p>
        </p:txBody>
      </p:sp>
      <p:sp>
        <p:nvSpPr>
          <p:cNvPr id="166" name="Google Shape;166;p20"/>
          <p:cNvSpPr txBox="1"/>
          <p:nvPr>
            <p:ph idx="4294967295" type="body"/>
          </p:nvPr>
        </p:nvSpPr>
        <p:spPr>
          <a:xfrm>
            <a:off x="2374800" y="2581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3-5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-2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a, b = 1, 2.0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a-b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-1.0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7" name="Google Shape;167;p20"/>
          <p:cNvSpPr txBox="1"/>
          <p:nvPr>
            <p:ph idx="4294967295" type="body"/>
          </p:nvPr>
        </p:nvSpPr>
        <p:spPr>
          <a:xfrm>
            <a:off x="4572450" y="12890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*</a:t>
            </a:r>
            <a:endParaRPr sz="3600"/>
          </a:p>
        </p:txBody>
      </p:sp>
      <p:cxnSp>
        <p:nvCxnSpPr>
          <p:cNvPr id="168" name="Google Shape;168;p20"/>
          <p:cNvCxnSpPr/>
          <p:nvPr/>
        </p:nvCxnSpPr>
        <p:spPr>
          <a:xfrm>
            <a:off x="5265025" y="20852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20"/>
          <p:cNvSpPr txBox="1"/>
          <p:nvPr>
            <p:ph type="title"/>
          </p:nvPr>
        </p:nvSpPr>
        <p:spPr>
          <a:xfrm>
            <a:off x="4572475" y="21831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곱셈</a:t>
            </a:r>
            <a:endParaRPr sz="1200"/>
          </a:p>
        </p:txBody>
      </p:sp>
      <p:sp>
        <p:nvSpPr>
          <p:cNvPr id="170" name="Google Shape;170;p20"/>
          <p:cNvSpPr txBox="1"/>
          <p:nvPr>
            <p:ph idx="4294967295" type="body"/>
          </p:nvPr>
        </p:nvSpPr>
        <p:spPr>
          <a:xfrm>
            <a:off x="4572400" y="2581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3*5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15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a, b = 3, 5.0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a*b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15.0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1" name="Google Shape;171;p20"/>
          <p:cNvSpPr txBox="1"/>
          <p:nvPr>
            <p:ph idx="4294967295" type="body"/>
          </p:nvPr>
        </p:nvSpPr>
        <p:spPr>
          <a:xfrm>
            <a:off x="6770050" y="12890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/</a:t>
            </a:r>
            <a:endParaRPr sz="3600"/>
          </a:p>
        </p:txBody>
      </p:sp>
      <p:cxnSp>
        <p:nvCxnSpPr>
          <p:cNvPr id="172" name="Google Shape;172;p20"/>
          <p:cNvCxnSpPr/>
          <p:nvPr/>
        </p:nvCxnSpPr>
        <p:spPr>
          <a:xfrm>
            <a:off x="7462625" y="20852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0"/>
          <p:cNvSpPr txBox="1"/>
          <p:nvPr>
            <p:ph type="title"/>
          </p:nvPr>
        </p:nvSpPr>
        <p:spPr>
          <a:xfrm>
            <a:off x="6770075" y="21831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나눗셈</a:t>
            </a:r>
            <a:endParaRPr sz="1200"/>
          </a:p>
        </p:txBody>
      </p:sp>
      <p:sp>
        <p:nvSpPr>
          <p:cNvPr id="174" name="Google Shape;174;p20"/>
          <p:cNvSpPr txBox="1"/>
          <p:nvPr>
            <p:ph idx="4294967295" type="body"/>
          </p:nvPr>
        </p:nvSpPr>
        <p:spPr>
          <a:xfrm>
            <a:off x="6770000" y="2581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3/5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0.6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a, b = 3, 5.0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a/b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0.6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92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제3</a:t>
            </a:r>
            <a:endParaRPr/>
          </a:p>
        </p:txBody>
      </p:sp>
      <p:sp>
        <p:nvSpPr>
          <p:cNvPr id="1211" name="Google Shape;1211;p92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11-1 실습05.ipynb </a:t>
            </a:r>
            <a:endParaRPr b="1" sz="1000"/>
          </a:p>
        </p:txBody>
      </p:sp>
      <p:sp>
        <p:nvSpPr>
          <p:cNvPr id="1212" name="Google Shape;1212;p92"/>
          <p:cNvSpPr txBox="1"/>
          <p:nvPr>
            <p:ph idx="4294967295" type="body"/>
          </p:nvPr>
        </p:nvSpPr>
        <p:spPr>
          <a:xfrm>
            <a:off x="1129675" y="1227400"/>
            <a:ext cx="7404600" cy="101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(1) word = [“school”, “game”, “piano”, “science”, “hotel”, “mountain”] 중 글자수가 6글자 이상인 문자를 모아 새로운 리스트를 생성하세요</a:t>
            </a:r>
            <a:endParaRPr b="1" sz="1800"/>
          </a:p>
        </p:txBody>
      </p:sp>
      <p:sp>
        <p:nvSpPr>
          <p:cNvPr id="1213" name="Google Shape;1213;p9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11장 반복문 for</a:t>
            </a:r>
            <a:endParaRPr/>
          </a:p>
        </p:txBody>
      </p:sp>
      <p:sp>
        <p:nvSpPr>
          <p:cNvPr id="1214" name="Google Shape;1214;p92"/>
          <p:cNvSpPr txBox="1"/>
          <p:nvPr>
            <p:ph idx="4294967295" type="body"/>
          </p:nvPr>
        </p:nvSpPr>
        <p:spPr>
          <a:xfrm>
            <a:off x="1129675" y="1958900"/>
            <a:ext cx="5147100" cy="64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(2) 구구단을 1단부터 9단까지 출력하세요</a:t>
            </a:r>
            <a:endParaRPr b="1" sz="180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93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제4</a:t>
            </a:r>
            <a:endParaRPr/>
          </a:p>
        </p:txBody>
      </p:sp>
      <p:sp>
        <p:nvSpPr>
          <p:cNvPr id="1221" name="Google Shape;1221;p93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11-1 실습06.ipynb </a:t>
            </a:r>
            <a:endParaRPr b="1" sz="1000"/>
          </a:p>
        </p:txBody>
      </p:sp>
      <p:sp>
        <p:nvSpPr>
          <p:cNvPr id="1222" name="Google Shape;1222;p93"/>
          <p:cNvSpPr txBox="1"/>
          <p:nvPr>
            <p:ph idx="4294967295" type="body"/>
          </p:nvPr>
        </p:nvSpPr>
        <p:spPr>
          <a:xfrm>
            <a:off x="2058050" y="1303325"/>
            <a:ext cx="5147100" cy="328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1-100 까지 숫자중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3과 5의 공배수일경우 “3과 5의 공배수”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나머지 숫자중 3의배수일경우 “3의배수”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나머지 숫자중 5의배수일경우 “5의배수”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모두 해당되지 않을경우 그냥숫자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를 출력하세요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rgbClr val="0000FF"/>
                </a:solidFill>
              </a:rPr>
              <a:t>심화 : 1-입력한숫자까지의 숫자중</a:t>
            </a:r>
            <a:endParaRPr b="1" sz="1800">
              <a:solidFill>
                <a:srgbClr val="0000FF"/>
              </a:solidFill>
            </a:endParaRPr>
          </a:p>
        </p:txBody>
      </p:sp>
      <p:sp>
        <p:nvSpPr>
          <p:cNvPr id="1223" name="Google Shape;1223;p9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11장 반복문 for</a:t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94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반복문 while</a:t>
            </a:r>
            <a:endParaRPr/>
          </a:p>
        </p:txBody>
      </p:sp>
      <p:sp>
        <p:nvSpPr>
          <p:cNvPr id="1230" name="Google Shape;1230;p94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9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while</a:t>
            </a:r>
            <a:endParaRPr/>
          </a:p>
        </p:txBody>
      </p:sp>
      <p:sp>
        <p:nvSpPr>
          <p:cNvPr id="1237" name="Google Shape;1237;p9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12장 반복문 while</a:t>
            </a:r>
            <a:endParaRPr/>
          </a:p>
        </p:txBody>
      </p:sp>
      <p:sp>
        <p:nvSpPr>
          <p:cNvPr id="1238" name="Google Shape;1238;p95"/>
          <p:cNvSpPr txBox="1"/>
          <p:nvPr>
            <p:ph idx="4294967295" type="body"/>
          </p:nvPr>
        </p:nvSpPr>
        <p:spPr>
          <a:xfrm>
            <a:off x="1832900" y="942250"/>
            <a:ext cx="55302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어떠한 코드를 반복해야할때 사용</a:t>
            </a:r>
            <a:endParaRPr b="1" sz="1800"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조건에 따라 반복 (주로 반복횟수가 정해져있지 않을때)</a:t>
            </a:r>
            <a:endParaRPr b="1" sz="1800"/>
          </a:p>
        </p:txBody>
      </p:sp>
      <p:sp>
        <p:nvSpPr>
          <p:cNvPr id="1239" name="Google Shape;1239;p95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12-1 반복문 while.ipynb </a:t>
            </a:r>
            <a:endParaRPr sz="1000"/>
          </a:p>
        </p:txBody>
      </p:sp>
      <p:sp>
        <p:nvSpPr>
          <p:cNvPr id="1240" name="Google Shape;1240;p95"/>
          <p:cNvSpPr txBox="1"/>
          <p:nvPr>
            <p:ph idx="4294967295" type="body"/>
          </p:nvPr>
        </p:nvSpPr>
        <p:spPr>
          <a:xfrm>
            <a:off x="3489725" y="1858950"/>
            <a:ext cx="2970600" cy="11700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while 조건식:</a:t>
            </a:r>
            <a:endParaRPr b="1" sz="30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000"/>
              <a:t>            코드</a:t>
            </a:r>
            <a:endParaRPr b="1" sz="3000"/>
          </a:p>
        </p:txBody>
      </p:sp>
      <p:sp>
        <p:nvSpPr>
          <p:cNvPr id="1241" name="Google Shape;1241;p95"/>
          <p:cNvSpPr txBox="1"/>
          <p:nvPr>
            <p:ph idx="4294967295" type="body"/>
          </p:nvPr>
        </p:nvSpPr>
        <p:spPr>
          <a:xfrm>
            <a:off x="2701725" y="3730800"/>
            <a:ext cx="3215100" cy="1360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&gt;&gt;&gt; i = 0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&gt;&gt;&gt; while i &lt; 10: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&gt;&gt;&gt;      print(“현재값 : “, i)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&gt;&gt;&gt;      i += 1</a:t>
            </a:r>
            <a:endParaRPr/>
          </a:p>
        </p:txBody>
      </p:sp>
      <p:cxnSp>
        <p:nvCxnSpPr>
          <p:cNvPr id="1242" name="Google Shape;1242;p95"/>
          <p:cNvCxnSpPr/>
          <p:nvPr/>
        </p:nvCxnSpPr>
        <p:spPr>
          <a:xfrm flipH="1" rot="10800000">
            <a:off x="3595400" y="29634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3" name="Google Shape;1243;p95"/>
          <p:cNvSpPr txBox="1"/>
          <p:nvPr>
            <p:ph idx="4294967295" type="body"/>
          </p:nvPr>
        </p:nvSpPr>
        <p:spPr>
          <a:xfrm>
            <a:off x="3478700" y="2912550"/>
            <a:ext cx="1343400" cy="80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들여쓰기 or 탭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공식 4칸</a:t>
            </a:r>
            <a:endParaRPr/>
          </a:p>
        </p:txBody>
      </p:sp>
      <p:cxnSp>
        <p:nvCxnSpPr>
          <p:cNvPr id="1244" name="Google Shape;1244;p95"/>
          <p:cNvCxnSpPr/>
          <p:nvPr/>
        </p:nvCxnSpPr>
        <p:spPr>
          <a:xfrm flipH="1" rot="10800000">
            <a:off x="3900200" y="29634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5" name="Google Shape;1245;p95"/>
          <p:cNvCxnSpPr/>
          <p:nvPr/>
        </p:nvCxnSpPr>
        <p:spPr>
          <a:xfrm flipH="1" rot="10800000">
            <a:off x="4205000" y="29634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6" name="Google Shape;1246;p95"/>
          <p:cNvCxnSpPr/>
          <p:nvPr/>
        </p:nvCxnSpPr>
        <p:spPr>
          <a:xfrm flipH="1" rot="10800000">
            <a:off x="4509800" y="2963425"/>
            <a:ext cx="2361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96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while 응용</a:t>
            </a:r>
            <a:endParaRPr/>
          </a:p>
        </p:txBody>
      </p:sp>
      <p:sp>
        <p:nvSpPr>
          <p:cNvPr id="1253" name="Google Shape;1253;p9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12장 반복문 while</a:t>
            </a:r>
            <a:endParaRPr/>
          </a:p>
        </p:txBody>
      </p:sp>
      <p:sp>
        <p:nvSpPr>
          <p:cNvPr id="1254" name="Google Shape;1254;p9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12-1 반복문 while.ipynb </a:t>
            </a:r>
            <a:endParaRPr sz="1000"/>
          </a:p>
        </p:txBody>
      </p:sp>
      <p:sp>
        <p:nvSpPr>
          <p:cNvPr id="1255" name="Google Shape;1255;p96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입력한 횟수만큼 반복하기</a:t>
            </a:r>
            <a:endParaRPr b="1" sz="1800"/>
          </a:p>
        </p:txBody>
      </p:sp>
      <p:cxnSp>
        <p:nvCxnSpPr>
          <p:cNvPr id="1256" name="Google Shape;1256;p96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7" name="Google Shape;1257;p96"/>
          <p:cNvSpPr txBox="1"/>
          <p:nvPr>
            <p:ph idx="4294967295" type="body"/>
          </p:nvPr>
        </p:nvSpPr>
        <p:spPr>
          <a:xfrm>
            <a:off x="539625" y="1492350"/>
            <a:ext cx="3695100" cy="157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count = int(input(“반복횟수?”))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while i &lt; count: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print(“입력한 횟수만큼 반복")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i += 1</a:t>
            </a:r>
            <a:endParaRPr sz="1200"/>
          </a:p>
        </p:txBody>
      </p:sp>
      <p:sp>
        <p:nvSpPr>
          <p:cNvPr id="1258" name="Google Shape;1258;p96"/>
          <p:cNvSpPr txBox="1"/>
          <p:nvPr>
            <p:ph idx="4294967295" type="body"/>
          </p:nvPr>
        </p:nvSpPr>
        <p:spPr>
          <a:xfrm>
            <a:off x="46036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입력조건이 맞을때까지 반복하기</a:t>
            </a:r>
            <a:endParaRPr b="1" sz="1800"/>
          </a:p>
        </p:txBody>
      </p:sp>
      <p:cxnSp>
        <p:nvCxnSpPr>
          <p:cNvPr id="1259" name="Google Shape;1259;p96"/>
          <p:cNvCxnSpPr/>
          <p:nvPr/>
        </p:nvCxnSpPr>
        <p:spPr>
          <a:xfrm flipH="1" rot="10800000">
            <a:off x="47134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0" name="Google Shape;1260;p96"/>
          <p:cNvSpPr txBox="1"/>
          <p:nvPr>
            <p:ph idx="4294967295" type="body"/>
          </p:nvPr>
        </p:nvSpPr>
        <p:spPr>
          <a:xfrm>
            <a:off x="4603600" y="1492600"/>
            <a:ext cx="4110900" cy="2894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while i != 5: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i = int(input(“5를 입력하면 반복이 중단됩니다.”))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print(“중단!")</a:t>
            </a:r>
            <a:endParaRPr sz="1200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97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</a:t>
            </a:r>
            <a:r>
              <a:rPr lang="ko-KR"/>
              <a:t>제5</a:t>
            </a:r>
            <a:endParaRPr/>
          </a:p>
        </p:txBody>
      </p:sp>
      <p:sp>
        <p:nvSpPr>
          <p:cNvPr id="1267" name="Google Shape;1267;p9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12-1 실습07.ipynb </a:t>
            </a:r>
            <a:endParaRPr b="1" sz="1000"/>
          </a:p>
        </p:txBody>
      </p:sp>
      <p:sp>
        <p:nvSpPr>
          <p:cNvPr id="1268" name="Google Shape;1268;p97"/>
          <p:cNvSpPr txBox="1"/>
          <p:nvPr>
            <p:ph idx="4294967295" type="body"/>
          </p:nvPr>
        </p:nvSpPr>
        <p:spPr>
          <a:xfrm>
            <a:off x="628650" y="1160225"/>
            <a:ext cx="4248000" cy="1101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사용자로부터 숫자를 계속 입력받다가</a:t>
            </a:r>
            <a:endParaRPr b="1" sz="18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s or S 를 입력하면 합계출력</a:t>
            </a:r>
            <a:endParaRPr b="1" sz="1800"/>
          </a:p>
        </p:txBody>
      </p:sp>
      <p:sp>
        <p:nvSpPr>
          <p:cNvPr id="1269" name="Google Shape;1269;p9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12장 반복문 while</a:t>
            </a:r>
            <a:endParaRPr/>
          </a:p>
        </p:txBody>
      </p:sp>
      <p:sp>
        <p:nvSpPr>
          <p:cNvPr id="1270" name="Google Shape;1270;p97"/>
          <p:cNvSpPr txBox="1"/>
          <p:nvPr>
            <p:ph idx="4294967295" type="body"/>
          </p:nvPr>
        </p:nvSpPr>
        <p:spPr>
          <a:xfrm>
            <a:off x="5288200" y="1296900"/>
            <a:ext cx="2692500" cy="1788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값을 입력해주세요30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값을 입력해주세요20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값을 입력해주세요50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값을 입력해주세요40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값을 입력해주세요30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값을 입력해주세요s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합계는 ?  170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98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연습문제6</a:t>
            </a:r>
            <a:r>
              <a:rPr lang="ko-KR"/>
              <a:t> (가위바위보 게임만들기)</a:t>
            </a:r>
            <a:endParaRPr/>
          </a:p>
        </p:txBody>
      </p:sp>
      <p:sp>
        <p:nvSpPr>
          <p:cNvPr id="1277" name="Google Shape;1277;p98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12-1 실습07.ipynb </a:t>
            </a:r>
            <a:endParaRPr b="1" sz="1000"/>
          </a:p>
        </p:txBody>
      </p:sp>
      <p:sp>
        <p:nvSpPr>
          <p:cNvPr id="1278" name="Google Shape;1278;p9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12장 반복문 while</a:t>
            </a:r>
            <a:endParaRPr/>
          </a:p>
        </p:txBody>
      </p:sp>
      <p:sp>
        <p:nvSpPr>
          <p:cNvPr id="1279" name="Google Shape;1279;p98"/>
          <p:cNvSpPr txBox="1"/>
          <p:nvPr>
            <p:ph idx="4294967295" type="body"/>
          </p:nvPr>
        </p:nvSpPr>
        <p:spPr>
          <a:xfrm>
            <a:off x="488800" y="9666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random 함수 사용방법 - 랜덤값호출</a:t>
            </a:r>
            <a:endParaRPr b="1" sz="1800"/>
          </a:p>
        </p:txBody>
      </p:sp>
      <p:cxnSp>
        <p:nvCxnSpPr>
          <p:cNvPr id="1280" name="Google Shape;1280;p98"/>
          <p:cNvCxnSpPr/>
          <p:nvPr/>
        </p:nvCxnSpPr>
        <p:spPr>
          <a:xfrm flipH="1" rot="10800000">
            <a:off x="598600" y="14161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1" name="Google Shape;1281;p98"/>
          <p:cNvSpPr txBox="1"/>
          <p:nvPr>
            <p:ph idx="4294967295" type="body"/>
          </p:nvPr>
        </p:nvSpPr>
        <p:spPr>
          <a:xfrm>
            <a:off x="539625" y="1492350"/>
            <a:ext cx="3695100" cy="1575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import random #random 모듈을 가져온다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random.random()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0.00202302032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random.randint(1,3)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</a:t>
            </a:r>
            <a:endParaRPr sz="1200"/>
          </a:p>
        </p:txBody>
      </p:sp>
      <p:sp>
        <p:nvSpPr>
          <p:cNvPr id="1282" name="Google Shape;1282;p98"/>
          <p:cNvSpPr txBox="1"/>
          <p:nvPr>
            <p:ph idx="4294967295" type="body"/>
          </p:nvPr>
        </p:nvSpPr>
        <p:spPr>
          <a:xfrm>
            <a:off x="4994700" y="1064700"/>
            <a:ext cx="3920700" cy="3372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가위(1), 바위(2), 보(3) 을 입력해주세요! : 3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유저 : 보, 컴퓨터 : 보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가위(1), 바위(2), 보(3) 을 입력해주세요! : 2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유저 : 바위, 컴퓨터 : 보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가위(1), 바위(2), 보(3) 을 입력해주세요! : 1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유저 : 가위, 컴퓨터 : 보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가위(1), 바위(2), 보(3) 을 입력해주세요! : 4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50">
                <a:latin typeface="Arial"/>
                <a:ea typeface="Arial"/>
                <a:cs typeface="Arial"/>
                <a:sym typeface="Arial"/>
              </a:rPr>
              <a:t>게임종료 (전체:3 ,승리:1)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1~3 을 입력하면 게임진행 이외의 숫자를 입력하면 게임종료</a:t>
            </a:r>
            <a:endParaRPr b="1" sz="11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100">
                <a:solidFill>
                  <a:srgbClr val="0000FF"/>
                </a:solidFill>
              </a:rPr>
              <a:t>심화 : 비긴숫자도 출력하세요 (전체:3, 승리:1, 비김:1)</a:t>
            </a:r>
            <a:endParaRPr b="1" sz="11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5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99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</a:t>
            </a:r>
            <a:r>
              <a:rPr lang="ko-KR"/>
              <a:t>트 응용</a:t>
            </a:r>
            <a:endParaRPr/>
          </a:p>
        </p:txBody>
      </p:sp>
      <p:sp>
        <p:nvSpPr>
          <p:cNvPr id="1289" name="Google Shape;1289;p99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변수의 자료형</a:t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100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연습문제7</a:t>
            </a:r>
            <a:endParaRPr/>
          </a:p>
        </p:txBody>
      </p:sp>
      <p:sp>
        <p:nvSpPr>
          <p:cNvPr id="1296" name="Google Shape;1296;p10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12-1 실습07.ipynb </a:t>
            </a:r>
            <a:endParaRPr b="1" sz="1000"/>
          </a:p>
        </p:txBody>
      </p:sp>
      <p:sp>
        <p:nvSpPr>
          <p:cNvPr id="1297" name="Google Shape;1297;p10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12장 반복문 while</a:t>
            </a:r>
            <a:endParaRPr/>
          </a:p>
        </p:txBody>
      </p:sp>
      <p:sp>
        <p:nvSpPr>
          <p:cNvPr id="1298" name="Google Shape;1298;p100"/>
          <p:cNvSpPr txBox="1"/>
          <p:nvPr>
            <p:ph idx="4294967295" type="body"/>
          </p:nvPr>
        </p:nvSpPr>
        <p:spPr>
          <a:xfrm>
            <a:off x="488800" y="966650"/>
            <a:ext cx="8133000" cy="2605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randint함수를 사용하여 정수(1~1000)로 이루어진 길이가 100개인 리스트 a를 만들고 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가장 큰 수를 구하는 코드를 작성하시오.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예) a=[32, 45, 2, 5, 76] 일때, 출력결과는 76이 나와야 함.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101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리스트의 가장큰수 가장작은수 구하기</a:t>
            </a:r>
            <a:endParaRPr/>
          </a:p>
        </p:txBody>
      </p:sp>
      <p:sp>
        <p:nvSpPr>
          <p:cNvPr id="1305" name="Google Shape;1305;p10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306" name="Google Shape;1306;p101"/>
          <p:cNvSpPr txBox="1"/>
          <p:nvPr>
            <p:ph idx="4294967295" type="body"/>
          </p:nvPr>
        </p:nvSpPr>
        <p:spPr>
          <a:xfrm>
            <a:off x="539625" y="1187550"/>
            <a:ext cx="3695100" cy="330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[32, 45, 2, 5, 76]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small = a[0]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a: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if i &lt; small: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  small = i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large = a[0]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for i in a: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 if i &gt; large: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         large = i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07" name="Google Shape;1307;p101"/>
          <p:cNvSpPr txBox="1"/>
          <p:nvPr>
            <p:ph idx="4294967295" type="body"/>
          </p:nvPr>
        </p:nvSpPr>
        <p:spPr>
          <a:xfrm>
            <a:off x="4682425" y="1183150"/>
            <a:ext cx="3695100" cy="2587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[32, 45, 2, 5, 76]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a.sort()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a.sort(reverse=True)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a[0]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[32, 45, 2, 5, 76]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min(a)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max(a)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연산자</a:t>
            </a:r>
            <a:endParaRPr/>
          </a:p>
        </p:txBody>
      </p:sp>
      <p:sp>
        <p:nvSpPr>
          <p:cNvPr id="181" name="Google Shape;181;p2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5장 Boolean과 비교, 논리연산자</a:t>
            </a:r>
            <a:endParaRPr/>
          </a:p>
        </p:txBody>
      </p:sp>
      <p:sp>
        <p:nvSpPr>
          <p:cNvPr id="182" name="Google Shape;182;p21"/>
          <p:cNvSpPr txBox="1"/>
          <p:nvPr>
            <p:ph idx="4294967295" type="body"/>
          </p:nvPr>
        </p:nvSpPr>
        <p:spPr>
          <a:xfrm>
            <a:off x="177275" y="12890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**</a:t>
            </a:r>
            <a:endParaRPr sz="3600"/>
          </a:p>
        </p:txBody>
      </p:sp>
      <p:cxnSp>
        <p:nvCxnSpPr>
          <p:cNvPr id="183" name="Google Shape;183;p21"/>
          <p:cNvCxnSpPr/>
          <p:nvPr/>
        </p:nvCxnSpPr>
        <p:spPr>
          <a:xfrm>
            <a:off x="869850" y="20852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1"/>
          <p:cNvSpPr txBox="1"/>
          <p:nvPr>
            <p:ph type="title"/>
          </p:nvPr>
        </p:nvSpPr>
        <p:spPr>
          <a:xfrm>
            <a:off x="177300" y="21831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제곱</a:t>
            </a:r>
            <a:endParaRPr sz="1200"/>
          </a:p>
        </p:txBody>
      </p:sp>
      <p:sp>
        <p:nvSpPr>
          <p:cNvPr id="185" name="Google Shape;185;p21"/>
          <p:cNvSpPr txBox="1"/>
          <p:nvPr>
            <p:ph idx="4294967295" type="body"/>
          </p:nvPr>
        </p:nvSpPr>
        <p:spPr>
          <a:xfrm>
            <a:off x="177225" y="2581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3**3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27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a, b = 4, 2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a**b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16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6" name="Google Shape;186;p21"/>
          <p:cNvSpPr txBox="1"/>
          <p:nvPr>
            <p:ph idx="4294967295" type="body"/>
          </p:nvPr>
        </p:nvSpPr>
        <p:spPr>
          <a:xfrm>
            <a:off x="2374850" y="12890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//</a:t>
            </a:r>
            <a:endParaRPr sz="3600"/>
          </a:p>
        </p:txBody>
      </p:sp>
      <p:cxnSp>
        <p:nvCxnSpPr>
          <p:cNvPr id="187" name="Google Shape;187;p21"/>
          <p:cNvCxnSpPr/>
          <p:nvPr/>
        </p:nvCxnSpPr>
        <p:spPr>
          <a:xfrm>
            <a:off x="3067425" y="20852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21"/>
          <p:cNvSpPr txBox="1"/>
          <p:nvPr>
            <p:ph type="title"/>
          </p:nvPr>
        </p:nvSpPr>
        <p:spPr>
          <a:xfrm>
            <a:off x="2374875" y="21831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몫</a:t>
            </a:r>
            <a:endParaRPr sz="1200"/>
          </a:p>
        </p:txBody>
      </p:sp>
      <p:sp>
        <p:nvSpPr>
          <p:cNvPr id="189" name="Google Shape;189;p21"/>
          <p:cNvSpPr txBox="1"/>
          <p:nvPr>
            <p:ph idx="4294967295" type="body"/>
          </p:nvPr>
        </p:nvSpPr>
        <p:spPr>
          <a:xfrm>
            <a:off x="2374800" y="2581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10//3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a, b = 10, 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a//b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</a:t>
            </a:r>
            <a:endParaRPr sz="1200"/>
          </a:p>
        </p:txBody>
      </p:sp>
      <p:sp>
        <p:nvSpPr>
          <p:cNvPr id="190" name="Google Shape;190;p21"/>
          <p:cNvSpPr txBox="1"/>
          <p:nvPr>
            <p:ph idx="4294967295" type="body"/>
          </p:nvPr>
        </p:nvSpPr>
        <p:spPr>
          <a:xfrm>
            <a:off x="4572450" y="12890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3600"/>
              <a:t>%</a:t>
            </a:r>
            <a:endParaRPr sz="3600"/>
          </a:p>
        </p:txBody>
      </p:sp>
      <p:cxnSp>
        <p:nvCxnSpPr>
          <p:cNvPr id="191" name="Google Shape;191;p21"/>
          <p:cNvCxnSpPr/>
          <p:nvPr/>
        </p:nvCxnSpPr>
        <p:spPr>
          <a:xfrm>
            <a:off x="5265025" y="20852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" name="Google Shape;192;p21"/>
          <p:cNvSpPr txBox="1"/>
          <p:nvPr>
            <p:ph type="title"/>
          </p:nvPr>
        </p:nvSpPr>
        <p:spPr>
          <a:xfrm>
            <a:off x="4572475" y="2183175"/>
            <a:ext cx="2197500" cy="300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/>
              <a:t>나머지 연산</a:t>
            </a:r>
            <a:endParaRPr sz="1200"/>
          </a:p>
        </p:txBody>
      </p:sp>
      <p:sp>
        <p:nvSpPr>
          <p:cNvPr id="193" name="Google Shape;193;p21"/>
          <p:cNvSpPr txBox="1"/>
          <p:nvPr>
            <p:ph idx="4294967295" type="body"/>
          </p:nvPr>
        </p:nvSpPr>
        <p:spPr>
          <a:xfrm>
            <a:off x="4572400" y="2581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10%3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a, b = 10, 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a%b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</a:t>
            </a:r>
            <a:endParaRPr sz="1200"/>
          </a:p>
        </p:txBody>
      </p:sp>
      <p:sp>
        <p:nvSpPr>
          <p:cNvPr id="194" name="Google Shape;194;p21"/>
          <p:cNvSpPr txBox="1"/>
          <p:nvPr>
            <p:ph idx="4294967295" type="body"/>
          </p:nvPr>
        </p:nvSpPr>
        <p:spPr>
          <a:xfrm>
            <a:off x="6769350" y="1289025"/>
            <a:ext cx="2197500" cy="628500"/>
          </a:xfrm>
          <a:prstGeom prst="rect">
            <a:avLst/>
          </a:prstGeom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연산자 우선순위</a:t>
            </a:r>
            <a:endParaRPr sz="1800"/>
          </a:p>
        </p:txBody>
      </p:sp>
      <p:cxnSp>
        <p:nvCxnSpPr>
          <p:cNvPr id="195" name="Google Shape;195;p21"/>
          <p:cNvCxnSpPr/>
          <p:nvPr/>
        </p:nvCxnSpPr>
        <p:spPr>
          <a:xfrm>
            <a:off x="7461925" y="2085250"/>
            <a:ext cx="81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21"/>
          <p:cNvSpPr txBox="1"/>
          <p:nvPr>
            <p:ph idx="4294967295" type="body"/>
          </p:nvPr>
        </p:nvSpPr>
        <p:spPr>
          <a:xfrm>
            <a:off x="6770000" y="2581100"/>
            <a:ext cx="2197500" cy="186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10+2*3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16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(10+2)*3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36</a:t>
            </a:r>
            <a:endParaRPr sz="1200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102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연습문제8</a:t>
            </a:r>
            <a:endParaRPr/>
          </a:p>
        </p:txBody>
      </p:sp>
      <p:sp>
        <p:nvSpPr>
          <p:cNvPr id="1314" name="Google Shape;1314;p102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12장 반복문 while</a:t>
            </a:r>
            <a:endParaRPr/>
          </a:p>
        </p:txBody>
      </p:sp>
      <p:sp>
        <p:nvSpPr>
          <p:cNvPr id="1315" name="Google Shape;1315;p102"/>
          <p:cNvSpPr txBox="1"/>
          <p:nvPr>
            <p:ph idx="4294967295" type="body"/>
          </p:nvPr>
        </p:nvSpPr>
        <p:spPr>
          <a:xfrm>
            <a:off x="488800" y="966650"/>
            <a:ext cx="8133000" cy="26052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randint함수를 사용하여 정수(1~1000)로 이루어진 길이가 100개인 리스트 a를 만들고 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리스트의 모든 요소의 합계를 구하는 코드를 작성하시오.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예) a=[32, 45, 2, 5, 76] 일때, 출력결과는 160이 나와야 함.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103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합계구하기</a:t>
            </a:r>
            <a:endParaRPr/>
          </a:p>
        </p:txBody>
      </p:sp>
      <p:sp>
        <p:nvSpPr>
          <p:cNvPr id="1322" name="Google Shape;1322;p103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323" name="Google Shape;1323;p103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324" name="Google Shape;1324;p103"/>
          <p:cNvSpPr txBox="1"/>
          <p:nvPr>
            <p:ph idx="4294967295" type="body"/>
          </p:nvPr>
        </p:nvSpPr>
        <p:spPr>
          <a:xfrm>
            <a:off x="539625" y="1187550"/>
            <a:ext cx="3101400" cy="330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[32, 45, 2, 5, 76]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b = 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a: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b += i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[32, 45, 2, 5, 76]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sum(a)</a:t>
            </a:r>
            <a:endParaRPr sz="120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104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 컴프리핸션(list comprehension)</a:t>
            </a:r>
            <a:endParaRPr/>
          </a:p>
        </p:txBody>
      </p:sp>
      <p:sp>
        <p:nvSpPr>
          <p:cNvPr id="1331" name="Google Shape;1331;p104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332" name="Google Shape;1332;p104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333" name="Google Shape;1333;p104"/>
          <p:cNvSpPr txBox="1"/>
          <p:nvPr>
            <p:ph type="title"/>
          </p:nvPr>
        </p:nvSpPr>
        <p:spPr>
          <a:xfrm>
            <a:off x="913426" y="11698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list[식 for 변수 in 리스트]</a:t>
            </a:r>
            <a:endParaRPr sz="1800"/>
          </a:p>
        </p:txBody>
      </p:sp>
      <p:sp>
        <p:nvSpPr>
          <p:cNvPr id="1334" name="Google Shape;1334;p104"/>
          <p:cNvSpPr txBox="1"/>
          <p:nvPr>
            <p:ph idx="4294967295" type="body"/>
          </p:nvPr>
        </p:nvSpPr>
        <p:spPr>
          <a:xfrm>
            <a:off x="692025" y="1873350"/>
            <a:ext cx="3695100" cy="2415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[i for i in range(10)]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[0, 1, 2, 3, 4, 5, 6, 7, 8, 9]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[i + 5 for i in range(10)]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[5, 6, 7, 8, 9, 10, 11, 12, 13, 14]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[i * 3 for i in range(10)]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[0, 3, 6, 9, 12, 15, 18, 21, 24, 27]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35" name="Google Shape;1335;p104"/>
          <p:cNvSpPr txBox="1"/>
          <p:nvPr>
            <p:ph type="title"/>
          </p:nvPr>
        </p:nvSpPr>
        <p:spPr>
          <a:xfrm>
            <a:off x="4711175" y="2466900"/>
            <a:ext cx="32505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c = [i + 5 for i in range(10)]</a:t>
            </a:r>
            <a:endParaRPr sz="1800"/>
          </a:p>
        </p:txBody>
      </p:sp>
      <p:sp>
        <p:nvSpPr>
          <p:cNvPr id="1336" name="Google Shape;1336;p104"/>
          <p:cNvSpPr/>
          <p:nvPr/>
        </p:nvSpPr>
        <p:spPr>
          <a:xfrm>
            <a:off x="6166075" y="2154625"/>
            <a:ext cx="980933" cy="262762"/>
          </a:xfrm>
          <a:custGeom>
            <a:rect b="b" l="l" r="r" t="t"/>
            <a:pathLst>
              <a:path extrusionOk="0" h="13328" w="47647">
                <a:moveTo>
                  <a:pt x="47647" y="12627"/>
                </a:moveTo>
                <a:cubicBezTo>
                  <a:pt x="43268" y="10525"/>
                  <a:pt x="29313" y="-102"/>
                  <a:pt x="21372" y="15"/>
                </a:cubicBezTo>
                <a:cubicBezTo>
                  <a:pt x="13431" y="132"/>
                  <a:pt x="3562" y="11109"/>
                  <a:pt x="0" y="13328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1337" name="Google Shape;1337;p104"/>
          <p:cNvSpPr/>
          <p:nvPr/>
        </p:nvSpPr>
        <p:spPr>
          <a:xfrm>
            <a:off x="5369026" y="2154625"/>
            <a:ext cx="797015" cy="262762"/>
          </a:xfrm>
          <a:custGeom>
            <a:rect b="b" l="l" r="r" t="t"/>
            <a:pathLst>
              <a:path extrusionOk="0" h="13328" w="47647">
                <a:moveTo>
                  <a:pt x="47647" y="12627"/>
                </a:moveTo>
                <a:cubicBezTo>
                  <a:pt x="43268" y="10525"/>
                  <a:pt x="29313" y="-102"/>
                  <a:pt x="21372" y="15"/>
                </a:cubicBezTo>
                <a:cubicBezTo>
                  <a:pt x="13431" y="132"/>
                  <a:pt x="3562" y="11109"/>
                  <a:pt x="0" y="13328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105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 컴프리핸션(list comprehension)</a:t>
            </a:r>
            <a:endParaRPr/>
          </a:p>
        </p:txBody>
      </p:sp>
      <p:sp>
        <p:nvSpPr>
          <p:cNvPr id="1344" name="Google Shape;1344;p105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345" name="Google Shape;1345;p105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346" name="Google Shape;1346;p105"/>
          <p:cNvSpPr txBox="1"/>
          <p:nvPr>
            <p:ph type="title"/>
          </p:nvPr>
        </p:nvSpPr>
        <p:spPr>
          <a:xfrm>
            <a:off x="913426" y="11698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list[식 for 변수 in 리스트 if 조건]</a:t>
            </a:r>
            <a:endParaRPr sz="1800"/>
          </a:p>
        </p:txBody>
      </p:sp>
      <p:sp>
        <p:nvSpPr>
          <p:cNvPr id="1347" name="Google Shape;1347;p105"/>
          <p:cNvSpPr txBox="1"/>
          <p:nvPr>
            <p:ph idx="4294967295" type="body"/>
          </p:nvPr>
        </p:nvSpPr>
        <p:spPr>
          <a:xfrm>
            <a:off x="692025" y="2025750"/>
            <a:ext cx="3695100" cy="1638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[i for i in range(10) if i % 2 == 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[0, 2, 4, 6, 8]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 = [i for i in range(10) if i % 2 == 1]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[0, 2, 4, 6, 8]</a:t>
            </a:r>
            <a:endParaRPr sz="1200"/>
          </a:p>
        </p:txBody>
      </p:sp>
      <p:sp>
        <p:nvSpPr>
          <p:cNvPr id="1348" name="Google Shape;1348;p105"/>
          <p:cNvSpPr txBox="1"/>
          <p:nvPr>
            <p:ph type="title"/>
          </p:nvPr>
        </p:nvSpPr>
        <p:spPr>
          <a:xfrm>
            <a:off x="4385450" y="2466900"/>
            <a:ext cx="45633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c = [i for i in range(10) if i % 2 ==0]</a:t>
            </a:r>
            <a:endParaRPr sz="1800"/>
          </a:p>
        </p:txBody>
      </p:sp>
      <p:sp>
        <p:nvSpPr>
          <p:cNvPr id="1349" name="Google Shape;1349;p105"/>
          <p:cNvSpPr/>
          <p:nvPr/>
        </p:nvSpPr>
        <p:spPr>
          <a:xfrm flipH="1">
            <a:off x="5584628" y="2154625"/>
            <a:ext cx="2207962" cy="262762"/>
          </a:xfrm>
          <a:custGeom>
            <a:rect b="b" l="l" r="r" t="t"/>
            <a:pathLst>
              <a:path extrusionOk="0" h="13328" w="47647">
                <a:moveTo>
                  <a:pt x="47647" y="12627"/>
                </a:moveTo>
                <a:cubicBezTo>
                  <a:pt x="43268" y="10525"/>
                  <a:pt x="29313" y="-102"/>
                  <a:pt x="21372" y="15"/>
                </a:cubicBezTo>
                <a:cubicBezTo>
                  <a:pt x="13431" y="132"/>
                  <a:pt x="3562" y="11109"/>
                  <a:pt x="0" y="13328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1350" name="Google Shape;1350;p105"/>
          <p:cNvSpPr/>
          <p:nvPr/>
        </p:nvSpPr>
        <p:spPr>
          <a:xfrm flipH="1" rot="10800000">
            <a:off x="4965177" y="2833795"/>
            <a:ext cx="2625945" cy="402905"/>
          </a:xfrm>
          <a:custGeom>
            <a:rect b="b" l="l" r="r" t="t"/>
            <a:pathLst>
              <a:path extrusionOk="0" h="13328" w="47647">
                <a:moveTo>
                  <a:pt x="47647" y="12627"/>
                </a:moveTo>
                <a:cubicBezTo>
                  <a:pt x="43268" y="10525"/>
                  <a:pt x="29313" y="-102"/>
                  <a:pt x="21372" y="15"/>
                </a:cubicBezTo>
                <a:cubicBezTo>
                  <a:pt x="13431" y="132"/>
                  <a:pt x="3562" y="11109"/>
                  <a:pt x="0" y="13328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106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 컴프리핸션(list comprehension)</a:t>
            </a:r>
            <a:endParaRPr/>
          </a:p>
        </p:txBody>
      </p:sp>
      <p:sp>
        <p:nvSpPr>
          <p:cNvPr id="1357" name="Google Shape;1357;p106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358" name="Google Shape;1358;p106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359" name="Google Shape;1359;p106"/>
          <p:cNvSpPr txBox="1"/>
          <p:nvPr>
            <p:ph type="title"/>
          </p:nvPr>
        </p:nvSpPr>
        <p:spPr>
          <a:xfrm>
            <a:off x="913426" y="11698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list[식 for 변수 in 리스트 for 변수 in 리스트 ]</a:t>
            </a:r>
            <a:endParaRPr sz="1800"/>
          </a:p>
        </p:txBody>
      </p:sp>
      <p:sp>
        <p:nvSpPr>
          <p:cNvPr id="1360" name="Google Shape;1360;p106"/>
          <p:cNvSpPr txBox="1"/>
          <p:nvPr>
            <p:ph idx="4294967295" type="body"/>
          </p:nvPr>
        </p:nvSpPr>
        <p:spPr>
          <a:xfrm>
            <a:off x="2317125" y="3331350"/>
            <a:ext cx="4189200" cy="11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[i * j for j in range(2, 10) for i in range(1, 10)]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[2, 4, 6, 8, 10 …… 81]</a:t>
            </a:r>
            <a:endParaRPr sz="1200"/>
          </a:p>
        </p:txBody>
      </p:sp>
      <p:sp>
        <p:nvSpPr>
          <p:cNvPr id="1361" name="Google Shape;1361;p106"/>
          <p:cNvSpPr txBox="1"/>
          <p:nvPr>
            <p:ph type="title"/>
          </p:nvPr>
        </p:nvSpPr>
        <p:spPr>
          <a:xfrm>
            <a:off x="1915588" y="2224300"/>
            <a:ext cx="59505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c = [i * j for j in range(2, 10) for i in range(1, 10) ]</a:t>
            </a:r>
            <a:endParaRPr sz="1800"/>
          </a:p>
        </p:txBody>
      </p:sp>
      <p:sp>
        <p:nvSpPr>
          <p:cNvPr id="1362" name="Google Shape;1362;p106"/>
          <p:cNvSpPr/>
          <p:nvPr/>
        </p:nvSpPr>
        <p:spPr>
          <a:xfrm flipH="1" rot="10800000">
            <a:off x="2522468" y="2591195"/>
            <a:ext cx="2899082" cy="402905"/>
          </a:xfrm>
          <a:custGeom>
            <a:rect b="b" l="l" r="r" t="t"/>
            <a:pathLst>
              <a:path extrusionOk="0" h="13328" w="47647">
                <a:moveTo>
                  <a:pt x="47647" y="12627"/>
                </a:moveTo>
                <a:cubicBezTo>
                  <a:pt x="43268" y="10525"/>
                  <a:pt x="29313" y="-102"/>
                  <a:pt x="21372" y="15"/>
                </a:cubicBezTo>
                <a:cubicBezTo>
                  <a:pt x="13431" y="132"/>
                  <a:pt x="3562" y="11109"/>
                  <a:pt x="0" y="13328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1363" name="Google Shape;1363;p106"/>
          <p:cNvSpPr/>
          <p:nvPr/>
        </p:nvSpPr>
        <p:spPr>
          <a:xfrm>
            <a:off x="2767727" y="1882825"/>
            <a:ext cx="538768" cy="262762"/>
          </a:xfrm>
          <a:custGeom>
            <a:rect b="b" l="l" r="r" t="t"/>
            <a:pathLst>
              <a:path extrusionOk="0" h="13328" w="47647">
                <a:moveTo>
                  <a:pt x="47647" y="12627"/>
                </a:moveTo>
                <a:cubicBezTo>
                  <a:pt x="43268" y="10525"/>
                  <a:pt x="29313" y="-102"/>
                  <a:pt x="21372" y="15"/>
                </a:cubicBezTo>
                <a:cubicBezTo>
                  <a:pt x="13431" y="132"/>
                  <a:pt x="3562" y="11109"/>
                  <a:pt x="0" y="13328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107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리스트 컴프리핸션(list comprehension)</a:t>
            </a:r>
            <a:endParaRPr/>
          </a:p>
        </p:txBody>
      </p:sp>
      <p:sp>
        <p:nvSpPr>
          <p:cNvPr id="1370" name="Google Shape;1370;p107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371" name="Google Shape;1371;p107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372" name="Google Shape;1372;p107"/>
          <p:cNvSpPr txBox="1"/>
          <p:nvPr>
            <p:ph type="title"/>
          </p:nvPr>
        </p:nvSpPr>
        <p:spPr>
          <a:xfrm>
            <a:off x="913426" y="14746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리스트를 딕셔너리로 변경</a:t>
            </a:r>
            <a:endParaRPr sz="1800"/>
          </a:p>
        </p:txBody>
      </p:sp>
      <p:sp>
        <p:nvSpPr>
          <p:cNvPr id="1373" name="Google Shape;1373;p107"/>
          <p:cNvSpPr txBox="1"/>
          <p:nvPr>
            <p:ph idx="4294967295" type="body"/>
          </p:nvPr>
        </p:nvSpPr>
        <p:spPr>
          <a:xfrm>
            <a:off x="2477400" y="2495550"/>
            <a:ext cx="4189200" cy="157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keys = [“name”, “age”, “address”]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users = [“tom”, 20, “incheon”]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dicdic = { keys[i] : users[i] for i in range(0,3) }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dicdic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{'name': 'tom', 'age': 20, 'address': 'incheon'}</a:t>
            </a:r>
            <a:endParaRPr sz="1200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108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ZIP</a:t>
            </a:r>
            <a:endParaRPr/>
          </a:p>
        </p:txBody>
      </p:sp>
      <p:sp>
        <p:nvSpPr>
          <p:cNvPr id="1380" name="Google Shape;1380;p108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381" name="Google Shape;1381;p108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382" name="Google Shape;1382;p108"/>
          <p:cNvSpPr txBox="1"/>
          <p:nvPr>
            <p:ph idx="4294967295" type="body"/>
          </p:nvPr>
        </p:nvSpPr>
        <p:spPr>
          <a:xfrm>
            <a:off x="2442675" y="2477300"/>
            <a:ext cx="4189200" cy="242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keys = [“name”, “age”, “address”]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users = [“tom”, 20, “incheon”]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dic = dict(zip(keys, users))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print(dic)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{'name': 'tom', 'age': 20, 'address': 'incheon'}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lis = list(zip(keys, users))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print(lis)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200"/>
              <a:t>[('name', 'tom'), ('age', 20), ('address', 'incheon')]</a:t>
            </a:r>
            <a:endParaRPr b="1" sz="1200"/>
          </a:p>
        </p:txBody>
      </p:sp>
      <p:sp>
        <p:nvSpPr>
          <p:cNvPr id="1383" name="Google Shape;1383;p108"/>
          <p:cNvSpPr txBox="1"/>
          <p:nvPr>
            <p:ph type="title"/>
          </p:nvPr>
        </p:nvSpPr>
        <p:spPr>
          <a:xfrm>
            <a:off x="3379800" y="1154925"/>
            <a:ext cx="23844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/>
              <a:t>zip(리스트1, 리스트2)</a:t>
            </a:r>
            <a:endParaRPr sz="1800"/>
          </a:p>
        </p:txBody>
      </p:sp>
      <p:sp>
        <p:nvSpPr>
          <p:cNvPr id="1384" name="Google Shape;1384;p108"/>
          <p:cNvSpPr txBox="1"/>
          <p:nvPr>
            <p:ph type="title"/>
          </p:nvPr>
        </p:nvSpPr>
        <p:spPr>
          <a:xfrm>
            <a:off x="2824125" y="2001925"/>
            <a:ext cx="36822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[“name”, “age”, “address”]   [“tom”, 20, “incheon”]</a:t>
            </a:r>
            <a:endParaRPr sz="1800"/>
          </a:p>
        </p:txBody>
      </p:sp>
      <p:sp>
        <p:nvSpPr>
          <p:cNvPr id="1385" name="Google Shape;1385;p108"/>
          <p:cNvSpPr/>
          <p:nvPr/>
        </p:nvSpPr>
        <p:spPr>
          <a:xfrm>
            <a:off x="3162925" y="1755975"/>
            <a:ext cx="1845021" cy="324300"/>
          </a:xfrm>
          <a:custGeom>
            <a:rect b="b" l="l" r="r" t="t"/>
            <a:pathLst>
              <a:path extrusionOk="0" h="12972" w="75307">
                <a:moveTo>
                  <a:pt x="75307" y="12972"/>
                </a:moveTo>
                <a:cubicBezTo>
                  <a:pt x="66521" y="10813"/>
                  <a:pt x="35143" y="170"/>
                  <a:pt x="22592" y="19"/>
                </a:cubicBezTo>
                <a:cubicBezTo>
                  <a:pt x="10041" y="-132"/>
                  <a:pt x="3765" y="10060"/>
                  <a:pt x="0" y="1206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sp>
      <p:sp>
        <p:nvSpPr>
          <p:cNvPr id="1386" name="Google Shape;1386;p108"/>
          <p:cNvSpPr/>
          <p:nvPr/>
        </p:nvSpPr>
        <p:spPr>
          <a:xfrm>
            <a:off x="3659950" y="1755975"/>
            <a:ext cx="1754653" cy="324300"/>
          </a:xfrm>
          <a:custGeom>
            <a:rect b="b" l="l" r="r" t="t"/>
            <a:pathLst>
              <a:path extrusionOk="0" h="12972" w="75307">
                <a:moveTo>
                  <a:pt x="75307" y="12972"/>
                </a:moveTo>
                <a:cubicBezTo>
                  <a:pt x="66521" y="10813"/>
                  <a:pt x="35143" y="170"/>
                  <a:pt x="22592" y="19"/>
                </a:cubicBezTo>
                <a:cubicBezTo>
                  <a:pt x="10041" y="-132"/>
                  <a:pt x="3765" y="10060"/>
                  <a:pt x="0" y="1206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sp>
      <p:sp>
        <p:nvSpPr>
          <p:cNvPr id="1387" name="Google Shape;1387;p108"/>
          <p:cNvSpPr/>
          <p:nvPr/>
        </p:nvSpPr>
        <p:spPr>
          <a:xfrm>
            <a:off x="4219000" y="1755975"/>
            <a:ext cx="1754653" cy="324300"/>
          </a:xfrm>
          <a:custGeom>
            <a:rect b="b" l="l" r="r" t="t"/>
            <a:pathLst>
              <a:path extrusionOk="0" h="12972" w="75307">
                <a:moveTo>
                  <a:pt x="75307" y="12972"/>
                </a:moveTo>
                <a:cubicBezTo>
                  <a:pt x="66521" y="10813"/>
                  <a:pt x="35143" y="170"/>
                  <a:pt x="22592" y="19"/>
                </a:cubicBezTo>
                <a:cubicBezTo>
                  <a:pt x="10041" y="-132"/>
                  <a:pt x="3765" y="10060"/>
                  <a:pt x="0" y="1206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sp>
      <p:sp>
        <p:nvSpPr>
          <p:cNvPr id="1388" name="Google Shape;1388;p108"/>
          <p:cNvSpPr txBox="1"/>
          <p:nvPr/>
        </p:nvSpPr>
        <p:spPr>
          <a:xfrm>
            <a:off x="6296400" y="8980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zip(*iterable)은 동일한 개수로 이루어진 자료형을 묶어 주는 역할을 하는 함수이다.</a:t>
            </a:r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109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395" name="Google Shape;1395;p109"/>
          <p:cNvSpPr txBox="1"/>
          <p:nvPr>
            <p:ph type="title"/>
          </p:nvPr>
        </p:nvSpPr>
        <p:spPr>
          <a:xfrm>
            <a:off x="997501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연습문제9</a:t>
            </a:r>
            <a:endParaRPr/>
          </a:p>
        </p:txBody>
      </p:sp>
      <p:sp>
        <p:nvSpPr>
          <p:cNvPr id="1396" name="Google Shape;1396;p109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소스코드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12-2 실습08.ipynb </a:t>
            </a:r>
            <a:endParaRPr b="1" sz="1000"/>
          </a:p>
        </p:txBody>
      </p:sp>
      <p:sp>
        <p:nvSpPr>
          <p:cNvPr id="1397" name="Google Shape;1397;p109"/>
          <p:cNvSpPr txBox="1"/>
          <p:nvPr>
            <p:ph idx="4294967295" type="body"/>
          </p:nvPr>
        </p:nvSpPr>
        <p:spPr>
          <a:xfrm>
            <a:off x="1117600" y="1373000"/>
            <a:ext cx="7404600" cy="90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(1) word = [“school”, “game”, “piano”, “science”, “hotel”, “mountain”] 중 글자수가 6글자 이상인 문자를 모아 새로운 리스트를 생성하세요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(리스트 컴프리핸션을 사용해주세요)</a:t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1398" name="Google Shape;1398;p109"/>
          <p:cNvSpPr txBox="1"/>
          <p:nvPr>
            <p:ph idx="4294967295" type="body"/>
          </p:nvPr>
        </p:nvSpPr>
        <p:spPr>
          <a:xfrm>
            <a:off x="1117600" y="2586750"/>
            <a:ext cx="7404600" cy="909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/>
              <a:t>(2) word = [“school”, “game”, “piano”, “science”, “hotel”, “mountain”] 리스트의 글자수가 들어가있는 새로운 리스트를 생성하세요</a:t>
            </a:r>
            <a:endParaRPr b="1"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0000"/>
                </a:solidFill>
              </a:rPr>
              <a:t>(리스트 컴프리핸션을 사용해주세요)</a:t>
            </a:r>
            <a:endParaRPr b="1"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110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2차원리스트 응용</a:t>
            </a:r>
            <a:endParaRPr/>
          </a:p>
        </p:txBody>
      </p:sp>
      <p:sp>
        <p:nvSpPr>
          <p:cNvPr id="1405" name="Google Shape;1405;p110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406" name="Google Shape;1406;p110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407" name="Google Shape;1407;p110"/>
          <p:cNvSpPr txBox="1"/>
          <p:nvPr>
            <p:ph idx="4294967295" type="body"/>
          </p:nvPr>
        </p:nvSpPr>
        <p:spPr>
          <a:xfrm>
            <a:off x="488800" y="11952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2차원 리스트 선언</a:t>
            </a:r>
            <a:endParaRPr b="1" sz="1800"/>
          </a:p>
        </p:txBody>
      </p:sp>
      <p:cxnSp>
        <p:nvCxnSpPr>
          <p:cNvPr id="1408" name="Google Shape;1408;p110"/>
          <p:cNvCxnSpPr/>
          <p:nvPr/>
        </p:nvCxnSpPr>
        <p:spPr>
          <a:xfrm flipH="1" rot="10800000">
            <a:off x="598600" y="16447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9" name="Google Shape;1409;p110"/>
          <p:cNvSpPr txBox="1"/>
          <p:nvPr>
            <p:ph idx="4294967295" type="body"/>
          </p:nvPr>
        </p:nvSpPr>
        <p:spPr>
          <a:xfrm>
            <a:off x="539625" y="1720950"/>
            <a:ext cx="3695100" cy="242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[[10, 20], [30, 40],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[[10, 20],</a:t>
            </a:r>
            <a:endParaRPr sz="1200"/>
          </a:p>
          <a:p>
            <a:pPr indent="0" lvl="0" marL="45720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    [30, 40],</a:t>
            </a:r>
            <a:endParaRPr sz="1200"/>
          </a:p>
          <a:p>
            <a:pPr indent="0" lvl="0" marL="45720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   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a[0][0]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a[0][1]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/>
              <a:t>&gt;&gt;&gt; a[1][1]</a:t>
            </a:r>
            <a:endParaRPr sz="1200"/>
          </a:p>
        </p:txBody>
      </p:sp>
      <p:sp>
        <p:nvSpPr>
          <p:cNvPr id="1410" name="Google Shape;1410;p110"/>
          <p:cNvSpPr txBox="1"/>
          <p:nvPr>
            <p:ph idx="4294967295" type="body"/>
          </p:nvPr>
        </p:nvSpPr>
        <p:spPr>
          <a:xfrm>
            <a:off x="4756000" y="11952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2차원 리스트 값추가</a:t>
            </a:r>
            <a:endParaRPr b="1" sz="1800"/>
          </a:p>
        </p:txBody>
      </p:sp>
      <p:cxnSp>
        <p:nvCxnSpPr>
          <p:cNvPr id="1411" name="Google Shape;1411;p110"/>
          <p:cNvCxnSpPr/>
          <p:nvPr/>
        </p:nvCxnSpPr>
        <p:spPr>
          <a:xfrm flipH="1" rot="10800000">
            <a:off x="4865800" y="16447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2" name="Google Shape;1412;p110"/>
          <p:cNvSpPr txBox="1"/>
          <p:nvPr>
            <p:ph idx="4294967295" type="body"/>
          </p:nvPr>
        </p:nvSpPr>
        <p:spPr>
          <a:xfrm>
            <a:off x="4806825" y="1720950"/>
            <a:ext cx="3695100" cy="242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[[10, 20], [30, 40],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a[0].append(10)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a[1].append(20)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a[2].extend([1,2])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print(a)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pprint(a)</a:t>
            </a:r>
            <a:endParaRPr sz="120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111"/>
          <p:cNvSpPr txBox="1"/>
          <p:nvPr>
            <p:ph type="title"/>
          </p:nvPr>
        </p:nvSpPr>
        <p:spPr>
          <a:xfrm>
            <a:off x="997501" y="28430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for문을 이용하여 2차원리스트 값 꺼내기</a:t>
            </a:r>
            <a:endParaRPr/>
          </a:p>
        </p:txBody>
      </p:sp>
      <p:sp>
        <p:nvSpPr>
          <p:cNvPr id="1419" name="Google Shape;1419;p111"/>
          <p:cNvSpPr txBox="1"/>
          <p:nvPr>
            <p:ph idx="1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12-2장 리스트 응용</a:t>
            </a:r>
            <a:endParaRPr/>
          </a:p>
        </p:txBody>
      </p:sp>
      <p:sp>
        <p:nvSpPr>
          <p:cNvPr id="1420" name="Google Shape;1420;p111"/>
          <p:cNvSpPr txBox="1"/>
          <p:nvPr/>
        </p:nvSpPr>
        <p:spPr>
          <a:xfrm>
            <a:off x="6622600" y="4144800"/>
            <a:ext cx="23493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/>
              <a:t>소스코드</a:t>
            </a:r>
            <a:endParaRPr b="1" sz="1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12-2 리스트 응용.ipynb </a:t>
            </a:r>
            <a:endParaRPr sz="1000"/>
          </a:p>
        </p:txBody>
      </p:sp>
      <p:sp>
        <p:nvSpPr>
          <p:cNvPr id="1421" name="Google Shape;1421;p111"/>
          <p:cNvSpPr txBox="1"/>
          <p:nvPr>
            <p:ph idx="4294967295" type="body"/>
          </p:nvPr>
        </p:nvSpPr>
        <p:spPr>
          <a:xfrm>
            <a:off x="488800" y="11952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 반복문 한번사용</a:t>
            </a:r>
            <a:endParaRPr b="1" sz="1800"/>
          </a:p>
        </p:txBody>
      </p:sp>
      <p:cxnSp>
        <p:nvCxnSpPr>
          <p:cNvPr id="1422" name="Google Shape;1422;p111"/>
          <p:cNvCxnSpPr/>
          <p:nvPr/>
        </p:nvCxnSpPr>
        <p:spPr>
          <a:xfrm flipH="1" rot="10800000">
            <a:off x="598600" y="16447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3" name="Google Shape;1423;p111"/>
          <p:cNvSpPr txBox="1"/>
          <p:nvPr>
            <p:ph idx="4294967295" type="body"/>
          </p:nvPr>
        </p:nvSpPr>
        <p:spPr>
          <a:xfrm>
            <a:off x="539625" y="1720950"/>
            <a:ext cx="3695100" cy="242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[[10, 20], [30, 40],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x, y in a: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print(x, y)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10 20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30 40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50 60</a:t>
            </a:r>
            <a:endParaRPr sz="1200"/>
          </a:p>
        </p:txBody>
      </p:sp>
      <p:sp>
        <p:nvSpPr>
          <p:cNvPr id="1424" name="Google Shape;1424;p111"/>
          <p:cNvSpPr txBox="1"/>
          <p:nvPr>
            <p:ph idx="4294967295" type="body"/>
          </p:nvPr>
        </p:nvSpPr>
        <p:spPr>
          <a:xfrm>
            <a:off x="4832200" y="1195250"/>
            <a:ext cx="4228500" cy="4383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b="1" lang="ko-KR" sz="1800"/>
              <a:t>for 문을 두번사용</a:t>
            </a:r>
            <a:endParaRPr b="1" sz="1800"/>
          </a:p>
        </p:txBody>
      </p:sp>
      <p:cxnSp>
        <p:nvCxnSpPr>
          <p:cNvPr id="1425" name="Google Shape;1425;p111"/>
          <p:cNvCxnSpPr/>
          <p:nvPr/>
        </p:nvCxnSpPr>
        <p:spPr>
          <a:xfrm flipH="1" rot="10800000">
            <a:off x="4865800" y="1644750"/>
            <a:ext cx="38334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6" name="Google Shape;1426;p111"/>
          <p:cNvSpPr txBox="1"/>
          <p:nvPr>
            <p:ph idx="4294967295" type="body"/>
          </p:nvPr>
        </p:nvSpPr>
        <p:spPr>
          <a:xfrm>
            <a:off x="4806825" y="1720950"/>
            <a:ext cx="3695100" cy="242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a = [[10, 20], [30, 40], [50, 60]]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for i in a: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for j in i: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        print(j, end=’ ‘)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&gt;&gt;&gt; print()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10 20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30 40</a:t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 sz="1200"/>
              <a:t>50 60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fault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